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1" r:id="rId6"/>
    <p:sldId id="259" r:id="rId7"/>
    <p:sldId id="27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60958"/>
  </p:normalViewPr>
  <p:slideViewPr>
    <p:cSldViewPr snapToGrid="0">
      <p:cViewPr varScale="1">
        <p:scale>
          <a:sx n="70" d="100"/>
          <a:sy n="70" d="100"/>
        </p:scale>
        <p:origin x="2280" y="184"/>
      </p:cViewPr>
      <p:guideLst/>
    </p:cSldViewPr>
  </p:slideViewPr>
  <p:notesTextViewPr>
    <p:cViewPr>
      <p:scale>
        <a:sx n="1" d="1"/>
        <a:sy n="1" d="1"/>
      </p:scale>
      <p:origin x="0" y="-164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hyperlink" Target="https://data.cms.gov/provider-data/?redirect=true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ms.gov/provider-data/?redirect=true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DE32AA-D2D3-49FD-B3A8-51F8B0412C4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D34352-C85A-4582-BDB7-E68B2F321E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ownership types impact readmissions?</a:t>
          </a:r>
        </a:p>
      </dgm:t>
    </dgm:pt>
    <dgm:pt modelId="{1781A9B3-0A10-4215-92C1-C088DD706578}" type="parTrans" cxnId="{8386CA6C-2BB8-448D-AF77-9764FC9FF61B}">
      <dgm:prSet/>
      <dgm:spPr/>
      <dgm:t>
        <a:bodyPr/>
        <a:lstStyle/>
        <a:p>
          <a:endParaRPr lang="en-US"/>
        </a:p>
      </dgm:t>
    </dgm:pt>
    <dgm:pt modelId="{3A85A0BF-4211-463C-A75B-B1B4BE51EB97}" type="sibTrans" cxnId="{8386CA6C-2BB8-448D-AF77-9764FC9FF6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FB5BCA-0E84-4CBF-88F6-A5E0A8426B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ownership types influence quality rankings?</a:t>
          </a:r>
        </a:p>
      </dgm:t>
    </dgm:pt>
    <dgm:pt modelId="{E0CB08D6-4A28-4A9D-849D-772EDCDC2491}" type="parTrans" cxnId="{070F312B-6546-4D19-8B66-AC3F6D8B98B1}">
      <dgm:prSet/>
      <dgm:spPr/>
      <dgm:t>
        <a:bodyPr/>
        <a:lstStyle/>
        <a:p>
          <a:endParaRPr lang="en-US"/>
        </a:p>
      </dgm:t>
    </dgm:pt>
    <dgm:pt modelId="{EC9E212A-385D-47C1-80E4-2B945C78433B}" type="sibTrans" cxnId="{070F312B-6546-4D19-8B66-AC3F6D8B98B1}">
      <dgm:prSet/>
      <dgm:spPr/>
      <dgm:t>
        <a:bodyPr/>
        <a:lstStyle/>
        <a:p>
          <a:endParaRPr lang="en-US"/>
        </a:p>
      </dgm:t>
    </dgm:pt>
    <dgm:pt modelId="{887A7A82-B240-4206-B0D1-1AD53395CE40}" type="pres">
      <dgm:prSet presAssocID="{30DE32AA-D2D3-49FD-B3A8-51F8B0412C4E}" presName="root" presStyleCnt="0">
        <dgm:presLayoutVars>
          <dgm:dir/>
          <dgm:resizeHandles val="exact"/>
        </dgm:presLayoutVars>
      </dgm:prSet>
      <dgm:spPr/>
    </dgm:pt>
    <dgm:pt modelId="{C70C3597-3247-42C0-B2B6-4B347C63D1E8}" type="pres">
      <dgm:prSet presAssocID="{30DE32AA-D2D3-49FD-B3A8-51F8B0412C4E}" presName="container" presStyleCnt="0">
        <dgm:presLayoutVars>
          <dgm:dir/>
          <dgm:resizeHandles val="exact"/>
        </dgm:presLayoutVars>
      </dgm:prSet>
      <dgm:spPr/>
    </dgm:pt>
    <dgm:pt modelId="{15BCFE5E-F5DD-4609-8A2C-40F8B116E306}" type="pres">
      <dgm:prSet presAssocID="{58D34352-C85A-4582-BDB7-E68B2F321E2D}" presName="compNode" presStyleCnt="0"/>
      <dgm:spPr/>
    </dgm:pt>
    <dgm:pt modelId="{39B93FE7-5ABE-4329-8276-1CA8F93AF073}" type="pres">
      <dgm:prSet presAssocID="{58D34352-C85A-4582-BDB7-E68B2F321E2D}" presName="iconBgRect" presStyleLbl="bgShp" presStyleIdx="0" presStyleCnt="2"/>
      <dgm:spPr/>
    </dgm:pt>
    <dgm:pt modelId="{AD9642CA-7132-427B-B81C-4AE4A128CA22}" type="pres">
      <dgm:prSet presAssocID="{58D34352-C85A-4582-BDB7-E68B2F321E2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9B657E72-8AA0-4ED9-814D-B4FAAF4B9C5C}" type="pres">
      <dgm:prSet presAssocID="{58D34352-C85A-4582-BDB7-E68B2F321E2D}" presName="spaceRect" presStyleCnt="0"/>
      <dgm:spPr/>
    </dgm:pt>
    <dgm:pt modelId="{A7E07329-FC47-4299-88C1-AB76D6FA6635}" type="pres">
      <dgm:prSet presAssocID="{58D34352-C85A-4582-BDB7-E68B2F321E2D}" presName="textRect" presStyleLbl="revTx" presStyleIdx="0" presStyleCnt="2">
        <dgm:presLayoutVars>
          <dgm:chMax val="1"/>
          <dgm:chPref val="1"/>
        </dgm:presLayoutVars>
      </dgm:prSet>
      <dgm:spPr/>
    </dgm:pt>
    <dgm:pt modelId="{0A949566-ECC0-433D-9DD6-7006C897C372}" type="pres">
      <dgm:prSet presAssocID="{3A85A0BF-4211-463C-A75B-B1B4BE51EB97}" presName="sibTrans" presStyleLbl="sibTrans2D1" presStyleIdx="0" presStyleCnt="0"/>
      <dgm:spPr/>
    </dgm:pt>
    <dgm:pt modelId="{EE293CA8-B7AA-4B05-B7D9-DF5B4869FDFA}" type="pres">
      <dgm:prSet presAssocID="{68FB5BCA-0E84-4CBF-88F6-A5E0A8426BAE}" presName="compNode" presStyleCnt="0"/>
      <dgm:spPr/>
    </dgm:pt>
    <dgm:pt modelId="{19617CAE-CC51-430F-B124-634A6FA23084}" type="pres">
      <dgm:prSet presAssocID="{68FB5BCA-0E84-4CBF-88F6-A5E0A8426BAE}" presName="iconBgRect" presStyleLbl="bgShp" presStyleIdx="1" presStyleCnt="2"/>
      <dgm:spPr/>
    </dgm:pt>
    <dgm:pt modelId="{4EF4ABF7-D2AE-4FC1-B1CF-4BFAA1426BF4}" type="pres">
      <dgm:prSet presAssocID="{68FB5BCA-0E84-4CBF-88F6-A5E0A8426B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2508851-45F7-4AD3-9479-DE2FC32D0886}" type="pres">
      <dgm:prSet presAssocID="{68FB5BCA-0E84-4CBF-88F6-A5E0A8426BAE}" presName="spaceRect" presStyleCnt="0"/>
      <dgm:spPr/>
    </dgm:pt>
    <dgm:pt modelId="{41753448-52FF-46A7-9C54-EBA6D02F5974}" type="pres">
      <dgm:prSet presAssocID="{68FB5BCA-0E84-4CBF-88F6-A5E0A8426BA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70F312B-6546-4D19-8B66-AC3F6D8B98B1}" srcId="{30DE32AA-D2D3-49FD-B3A8-51F8B0412C4E}" destId="{68FB5BCA-0E84-4CBF-88F6-A5E0A8426BAE}" srcOrd="1" destOrd="0" parTransId="{E0CB08D6-4A28-4A9D-849D-772EDCDC2491}" sibTransId="{EC9E212A-385D-47C1-80E4-2B945C78433B}"/>
    <dgm:cxn modelId="{8386CA6C-2BB8-448D-AF77-9764FC9FF61B}" srcId="{30DE32AA-D2D3-49FD-B3A8-51F8B0412C4E}" destId="{58D34352-C85A-4582-BDB7-E68B2F321E2D}" srcOrd="0" destOrd="0" parTransId="{1781A9B3-0A10-4215-92C1-C088DD706578}" sibTransId="{3A85A0BF-4211-463C-A75B-B1B4BE51EB97}"/>
    <dgm:cxn modelId="{C1311B97-D51A-4AE8-8501-2204C14B55E9}" type="presOf" srcId="{58D34352-C85A-4582-BDB7-E68B2F321E2D}" destId="{A7E07329-FC47-4299-88C1-AB76D6FA6635}" srcOrd="0" destOrd="0" presId="urn:microsoft.com/office/officeart/2018/2/layout/IconCircleList"/>
    <dgm:cxn modelId="{C7BB8CA0-1501-4405-8F7F-6ADB76BEB7BA}" type="presOf" srcId="{30DE32AA-D2D3-49FD-B3A8-51F8B0412C4E}" destId="{887A7A82-B240-4206-B0D1-1AD53395CE40}" srcOrd="0" destOrd="0" presId="urn:microsoft.com/office/officeart/2018/2/layout/IconCircleList"/>
    <dgm:cxn modelId="{252486D4-7D8B-4D64-93D2-39DD772FDD79}" type="presOf" srcId="{68FB5BCA-0E84-4CBF-88F6-A5E0A8426BAE}" destId="{41753448-52FF-46A7-9C54-EBA6D02F5974}" srcOrd="0" destOrd="0" presId="urn:microsoft.com/office/officeart/2018/2/layout/IconCircleList"/>
    <dgm:cxn modelId="{B17B1BE7-6280-4F2C-A185-D36202FE7E30}" type="presOf" srcId="{3A85A0BF-4211-463C-A75B-B1B4BE51EB97}" destId="{0A949566-ECC0-433D-9DD6-7006C897C372}" srcOrd="0" destOrd="0" presId="urn:microsoft.com/office/officeart/2018/2/layout/IconCircleList"/>
    <dgm:cxn modelId="{74E1F5F1-BF4A-4EC7-9D08-27753BE87827}" type="presParOf" srcId="{887A7A82-B240-4206-B0D1-1AD53395CE40}" destId="{C70C3597-3247-42C0-B2B6-4B347C63D1E8}" srcOrd="0" destOrd="0" presId="urn:microsoft.com/office/officeart/2018/2/layout/IconCircleList"/>
    <dgm:cxn modelId="{C800F6CA-AF4D-4F16-94D2-BDFD9760FFF9}" type="presParOf" srcId="{C70C3597-3247-42C0-B2B6-4B347C63D1E8}" destId="{15BCFE5E-F5DD-4609-8A2C-40F8B116E306}" srcOrd="0" destOrd="0" presId="urn:microsoft.com/office/officeart/2018/2/layout/IconCircleList"/>
    <dgm:cxn modelId="{78E28200-6090-4E6B-9CFA-77C70413E6EA}" type="presParOf" srcId="{15BCFE5E-F5DD-4609-8A2C-40F8B116E306}" destId="{39B93FE7-5ABE-4329-8276-1CA8F93AF073}" srcOrd="0" destOrd="0" presId="urn:microsoft.com/office/officeart/2018/2/layout/IconCircleList"/>
    <dgm:cxn modelId="{DAC2165E-27F3-4C6D-B0B4-BB10D8DA4935}" type="presParOf" srcId="{15BCFE5E-F5DD-4609-8A2C-40F8B116E306}" destId="{AD9642CA-7132-427B-B81C-4AE4A128CA22}" srcOrd="1" destOrd="0" presId="urn:microsoft.com/office/officeart/2018/2/layout/IconCircleList"/>
    <dgm:cxn modelId="{47EDC447-DB1A-4B89-8CB2-6803BB10B13E}" type="presParOf" srcId="{15BCFE5E-F5DD-4609-8A2C-40F8B116E306}" destId="{9B657E72-8AA0-4ED9-814D-B4FAAF4B9C5C}" srcOrd="2" destOrd="0" presId="urn:microsoft.com/office/officeart/2018/2/layout/IconCircleList"/>
    <dgm:cxn modelId="{2C27A19D-F202-430F-B4C5-767C52AD7880}" type="presParOf" srcId="{15BCFE5E-F5DD-4609-8A2C-40F8B116E306}" destId="{A7E07329-FC47-4299-88C1-AB76D6FA6635}" srcOrd="3" destOrd="0" presId="urn:microsoft.com/office/officeart/2018/2/layout/IconCircleList"/>
    <dgm:cxn modelId="{0F1B0B01-4312-43A2-AA41-99D82AE51876}" type="presParOf" srcId="{C70C3597-3247-42C0-B2B6-4B347C63D1E8}" destId="{0A949566-ECC0-433D-9DD6-7006C897C372}" srcOrd="1" destOrd="0" presId="urn:microsoft.com/office/officeart/2018/2/layout/IconCircleList"/>
    <dgm:cxn modelId="{CD2A25B7-8251-4CC8-AD1E-3137B0708B0B}" type="presParOf" srcId="{C70C3597-3247-42C0-B2B6-4B347C63D1E8}" destId="{EE293CA8-B7AA-4B05-B7D9-DF5B4869FDFA}" srcOrd="2" destOrd="0" presId="urn:microsoft.com/office/officeart/2018/2/layout/IconCircleList"/>
    <dgm:cxn modelId="{F83263FD-1DE1-45AD-8168-2EE8D5CB0941}" type="presParOf" srcId="{EE293CA8-B7AA-4B05-B7D9-DF5B4869FDFA}" destId="{19617CAE-CC51-430F-B124-634A6FA23084}" srcOrd="0" destOrd="0" presId="urn:microsoft.com/office/officeart/2018/2/layout/IconCircleList"/>
    <dgm:cxn modelId="{2211FF51-EF8E-44FC-A8B1-8B5E3503B15C}" type="presParOf" srcId="{EE293CA8-B7AA-4B05-B7D9-DF5B4869FDFA}" destId="{4EF4ABF7-D2AE-4FC1-B1CF-4BFAA1426BF4}" srcOrd="1" destOrd="0" presId="urn:microsoft.com/office/officeart/2018/2/layout/IconCircleList"/>
    <dgm:cxn modelId="{8366024F-B3E2-4D29-ABCA-34B02558A610}" type="presParOf" srcId="{EE293CA8-B7AA-4B05-B7D9-DF5B4869FDFA}" destId="{F2508851-45F7-4AD3-9479-DE2FC32D0886}" srcOrd="2" destOrd="0" presId="urn:microsoft.com/office/officeart/2018/2/layout/IconCircleList"/>
    <dgm:cxn modelId="{352AB7A2-1114-48C7-B97F-0DBDD6762586}" type="presParOf" srcId="{EE293CA8-B7AA-4B05-B7D9-DF5B4869FDFA}" destId="{41753448-52FF-46A7-9C54-EBA6D02F597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C1D394-0CA5-41BF-9BC1-B194995170B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4234A-7429-40CC-A09B-F0CD55D113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https://data.cms.gov/provider-data/?redirect=true</a:t>
          </a:r>
          <a:endParaRPr lang="en-US"/>
        </a:p>
      </dgm:t>
    </dgm:pt>
    <dgm:pt modelId="{874ECBB9-1336-4F29-B2BB-8F1F3FE8BC47}" type="parTrans" cxnId="{88F7C982-C133-4AA0-A65D-1BF636028AA7}">
      <dgm:prSet/>
      <dgm:spPr/>
      <dgm:t>
        <a:bodyPr/>
        <a:lstStyle/>
        <a:p>
          <a:endParaRPr lang="en-US"/>
        </a:p>
      </dgm:t>
    </dgm:pt>
    <dgm:pt modelId="{05723701-B441-4C53-B2CE-1747C988ED7B}" type="sibTrans" cxnId="{88F7C982-C133-4AA0-A65D-1BF636028AA7}">
      <dgm:prSet/>
      <dgm:spPr/>
      <dgm:t>
        <a:bodyPr/>
        <a:lstStyle/>
        <a:p>
          <a:endParaRPr lang="en-US"/>
        </a:p>
      </dgm:t>
    </dgm:pt>
    <dgm:pt modelId="{F0971AF5-5F61-4E0A-B04F-F853EADD83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Easily download as csv</a:t>
          </a:r>
        </a:p>
      </dgm:t>
    </dgm:pt>
    <dgm:pt modelId="{B110D044-2FF3-4797-A8A7-54D6908544CA}" type="parTrans" cxnId="{A5A5D47A-EB33-4BE9-854D-93E60EF173D4}">
      <dgm:prSet/>
      <dgm:spPr/>
      <dgm:t>
        <a:bodyPr/>
        <a:lstStyle/>
        <a:p>
          <a:endParaRPr lang="en-US"/>
        </a:p>
      </dgm:t>
    </dgm:pt>
    <dgm:pt modelId="{B6A63F88-8FCC-411D-925F-7024E31FCE78}" type="sibTrans" cxnId="{A5A5D47A-EB33-4BE9-854D-93E60EF173D4}">
      <dgm:prSet/>
      <dgm:spPr/>
      <dgm:t>
        <a:bodyPr/>
        <a:lstStyle/>
        <a:p>
          <a:endParaRPr lang="en-US"/>
        </a:p>
      </dgm:t>
    </dgm:pt>
    <dgm:pt modelId="{A8C6B198-05B5-4AF5-BFEC-567735C9C31F}" type="pres">
      <dgm:prSet presAssocID="{3CC1D394-0CA5-41BF-9BC1-B194995170B2}" presName="root" presStyleCnt="0">
        <dgm:presLayoutVars>
          <dgm:dir/>
          <dgm:resizeHandles val="exact"/>
        </dgm:presLayoutVars>
      </dgm:prSet>
      <dgm:spPr/>
    </dgm:pt>
    <dgm:pt modelId="{3ECD7A2C-018C-4DC5-8A57-B3F6CE8A636B}" type="pres">
      <dgm:prSet presAssocID="{A234234A-7429-40CC-A09B-F0CD55D1132D}" presName="compNode" presStyleCnt="0"/>
      <dgm:spPr/>
    </dgm:pt>
    <dgm:pt modelId="{F4DB52A4-CF2D-4920-967A-553DB92A8A98}" type="pres">
      <dgm:prSet presAssocID="{A234234A-7429-40CC-A09B-F0CD55D1132D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739C63F-988B-474A-8019-A461EC634F34}" type="pres">
      <dgm:prSet presAssocID="{A234234A-7429-40CC-A09B-F0CD55D1132D}" presName="spaceRect" presStyleCnt="0"/>
      <dgm:spPr/>
    </dgm:pt>
    <dgm:pt modelId="{B32A27F9-CB32-41F1-A566-08D0BBDCCEFB}" type="pres">
      <dgm:prSet presAssocID="{A234234A-7429-40CC-A09B-F0CD55D1132D}" presName="textRect" presStyleLbl="revTx" presStyleIdx="0" presStyleCnt="2">
        <dgm:presLayoutVars>
          <dgm:chMax val="1"/>
          <dgm:chPref val="1"/>
        </dgm:presLayoutVars>
      </dgm:prSet>
      <dgm:spPr/>
    </dgm:pt>
    <dgm:pt modelId="{EB6DFC0D-6E2B-4EF9-A5D5-8870D6C9874E}" type="pres">
      <dgm:prSet presAssocID="{05723701-B441-4C53-B2CE-1747C988ED7B}" presName="sibTrans" presStyleCnt="0"/>
      <dgm:spPr/>
    </dgm:pt>
    <dgm:pt modelId="{0269363C-6349-4B0D-BDA6-AFEE91E89031}" type="pres">
      <dgm:prSet presAssocID="{F0971AF5-5F61-4E0A-B04F-F853EADD8320}" presName="compNode" presStyleCnt="0"/>
      <dgm:spPr/>
    </dgm:pt>
    <dgm:pt modelId="{E19717CE-CC02-4DD5-AC81-5822AB10F1AC}" type="pres">
      <dgm:prSet presAssocID="{F0971AF5-5F61-4E0A-B04F-F853EADD8320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40906FAE-DE5B-400F-BC5D-16BF56C8436F}" type="pres">
      <dgm:prSet presAssocID="{F0971AF5-5F61-4E0A-B04F-F853EADD8320}" presName="spaceRect" presStyleCnt="0"/>
      <dgm:spPr/>
    </dgm:pt>
    <dgm:pt modelId="{0068B692-4AC8-4751-AE6B-7C6D35C671DE}" type="pres">
      <dgm:prSet presAssocID="{F0971AF5-5F61-4E0A-B04F-F853EADD832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5A5D47A-EB33-4BE9-854D-93E60EF173D4}" srcId="{3CC1D394-0CA5-41BF-9BC1-B194995170B2}" destId="{F0971AF5-5F61-4E0A-B04F-F853EADD8320}" srcOrd="1" destOrd="0" parTransId="{B110D044-2FF3-4797-A8A7-54D6908544CA}" sibTransId="{B6A63F88-8FCC-411D-925F-7024E31FCE78}"/>
    <dgm:cxn modelId="{88F7C982-C133-4AA0-A65D-1BF636028AA7}" srcId="{3CC1D394-0CA5-41BF-9BC1-B194995170B2}" destId="{A234234A-7429-40CC-A09B-F0CD55D1132D}" srcOrd="0" destOrd="0" parTransId="{874ECBB9-1336-4F29-B2BB-8F1F3FE8BC47}" sibTransId="{05723701-B441-4C53-B2CE-1747C988ED7B}"/>
    <dgm:cxn modelId="{E4640490-18FF-4D2C-A6AC-B5C3FB7E531E}" type="presOf" srcId="{3CC1D394-0CA5-41BF-9BC1-B194995170B2}" destId="{A8C6B198-05B5-4AF5-BFEC-567735C9C31F}" srcOrd="0" destOrd="0" presId="urn:microsoft.com/office/officeart/2018/2/layout/IconLabelList"/>
    <dgm:cxn modelId="{250E97DF-3B17-4FEF-BCFA-0A86ED6D4E1B}" type="presOf" srcId="{F0971AF5-5F61-4E0A-B04F-F853EADD8320}" destId="{0068B692-4AC8-4751-AE6B-7C6D35C671DE}" srcOrd="0" destOrd="0" presId="urn:microsoft.com/office/officeart/2018/2/layout/IconLabelList"/>
    <dgm:cxn modelId="{6BA41FFD-6488-4922-9882-56E72B2870C3}" type="presOf" srcId="{A234234A-7429-40CC-A09B-F0CD55D1132D}" destId="{B32A27F9-CB32-41F1-A566-08D0BBDCCEFB}" srcOrd="0" destOrd="0" presId="urn:microsoft.com/office/officeart/2018/2/layout/IconLabelList"/>
    <dgm:cxn modelId="{C5E6B0C6-8200-4856-8E52-9BA156C54C5F}" type="presParOf" srcId="{A8C6B198-05B5-4AF5-BFEC-567735C9C31F}" destId="{3ECD7A2C-018C-4DC5-8A57-B3F6CE8A636B}" srcOrd="0" destOrd="0" presId="urn:microsoft.com/office/officeart/2018/2/layout/IconLabelList"/>
    <dgm:cxn modelId="{AF502E75-7554-45D0-BFD3-0ED5176C22DD}" type="presParOf" srcId="{3ECD7A2C-018C-4DC5-8A57-B3F6CE8A636B}" destId="{F4DB52A4-CF2D-4920-967A-553DB92A8A98}" srcOrd="0" destOrd="0" presId="urn:microsoft.com/office/officeart/2018/2/layout/IconLabelList"/>
    <dgm:cxn modelId="{D4A327D7-69A1-492E-8976-B238643706D1}" type="presParOf" srcId="{3ECD7A2C-018C-4DC5-8A57-B3F6CE8A636B}" destId="{6739C63F-988B-474A-8019-A461EC634F34}" srcOrd="1" destOrd="0" presId="urn:microsoft.com/office/officeart/2018/2/layout/IconLabelList"/>
    <dgm:cxn modelId="{FB6646AD-0051-4F67-83CC-89BC757C8AD5}" type="presParOf" srcId="{3ECD7A2C-018C-4DC5-8A57-B3F6CE8A636B}" destId="{B32A27F9-CB32-41F1-A566-08D0BBDCCEFB}" srcOrd="2" destOrd="0" presId="urn:microsoft.com/office/officeart/2018/2/layout/IconLabelList"/>
    <dgm:cxn modelId="{29070D4E-D248-4300-8558-ED5CC9863EDF}" type="presParOf" srcId="{A8C6B198-05B5-4AF5-BFEC-567735C9C31F}" destId="{EB6DFC0D-6E2B-4EF9-A5D5-8870D6C9874E}" srcOrd="1" destOrd="0" presId="urn:microsoft.com/office/officeart/2018/2/layout/IconLabelList"/>
    <dgm:cxn modelId="{6146004E-261D-4270-8426-BE05127F0AFA}" type="presParOf" srcId="{A8C6B198-05B5-4AF5-BFEC-567735C9C31F}" destId="{0269363C-6349-4B0D-BDA6-AFEE91E89031}" srcOrd="2" destOrd="0" presId="urn:microsoft.com/office/officeart/2018/2/layout/IconLabelList"/>
    <dgm:cxn modelId="{D31FFEDB-A30C-4684-8C35-45ADACF8AB20}" type="presParOf" srcId="{0269363C-6349-4B0D-BDA6-AFEE91E89031}" destId="{E19717CE-CC02-4DD5-AC81-5822AB10F1AC}" srcOrd="0" destOrd="0" presId="urn:microsoft.com/office/officeart/2018/2/layout/IconLabelList"/>
    <dgm:cxn modelId="{DAD72319-809C-4023-87DD-8E0CB84FC78D}" type="presParOf" srcId="{0269363C-6349-4B0D-BDA6-AFEE91E89031}" destId="{40906FAE-DE5B-400F-BC5D-16BF56C8436F}" srcOrd="1" destOrd="0" presId="urn:microsoft.com/office/officeart/2018/2/layout/IconLabelList"/>
    <dgm:cxn modelId="{BFA65181-658B-4BA8-B591-62863F3137D3}" type="presParOf" srcId="{0269363C-6349-4B0D-BDA6-AFEE91E89031}" destId="{0068B692-4AC8-4751-AE6B-7C6D35C671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85A231-DE5E-4B32-9C11-3601F167BD9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D455D6-96DD-439B-8659-CCAD7E4BD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Hospital General Information </a:t>
          </a:r>
          <a:endParaRPr lang="en-US"/>
        </a:p>
      </dgm:t>
    </dgm:pt>
    <dgm:pt modelId="{FE5EADE7-33FF-4B1A-A353-AD0A1159F16F}" type="parTrans" cxnId="{2F154AF1-734E-4FBF-936E-4539D0B8CA8B}">
      <dgm:prSet/>
      <dgm:spPr/>
      <dgm:t>
        <a:bodyPr/>
        <a:lstStyle/>
        <a:p>
          <a:endParaRPr lang="en-US"/>
        </a:p>
      </dgm:t>
    </dgm:pt>
    <dgm:pt modelId="{607EE2BF-2E63-41C2-A6AC-484F133C8DDD}" type="sibTrans" cxnId="{2F154AF1-734E-4FBF-936E-4539D0B8CA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B35370-52E0-4E25-B549-48EE222D72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HRRP (Hospital Readmissions Reduction Program</a:t>
          </a:r>
          <a:r>
            <a:rPr lang="en-US"/>
            <a:t>) (r</a:t>
          </a:r>
          <a:r>
            <a:rPr lang="en-US" b="0" i="0"/>
            <a:t>eadmission)</a:t>
          </a:r>
          <a:endParaRPr lang="en-US"/>
        </a:p>
      </dgm:t>
    </dgm:pt>
    <dgm:pt modelId="{EB7C2310-66D3-4249-A92D-737CA4A9C10E}" type="parTrans" cxnId="{874CC78F-C61A-4C50-A73A-51E67A447D79}">
      <dgm:prSet/>
      <dgm:spPr/>
      <dgm:t>
        <a:bodyPr/>
        <a:lstStyle/>
        <a:p>
          <a:endParaRPr lang="en-US"/>
        </a:p>
      </dgm:t>
    </dgm:pt>
    <dgm:pt modelId="{38CFADFF-F93C-4434-9929-DDD179C11D82}" type="sibTrans" cxnId="{874CC78F-C61A-4C50-A73A-51E67A447D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E12273-15F7-4C28-9E6D-E3D8A1EF03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HVBP (Hospital Value-Based Purchasing – Person) (ranking system)</a:t>
          </a:r>
        </a:p>
      </dgm:t>
    </dgm:pt>
    <dgm:pt modelId="{2B26409D-DD32-427A-B51D-25F324014068}" type="parTrans" cxnId="{70DAB6ED-A736-4D7F-82C7-41227D3DF3BD}">
      <dgm:prSet/>
      <dgm:spPr/>
      <dgm:t>
        <a:bodyPr/>
        <a:lstStyle/>
        <a:p>
          <a:endParaRPr lang="en-US"/>
        </a:p>
      </dgm:t>
    </dgm:pt>
    <dgm:pt modelId="{1469EAE2-E62A-4178-A860-6A2248B42C69}" type="sibTrans" cxnId="{70DAB6ED-A736-4D7F-82C7-41227D3DF3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F11DE0-C1B1-4249-B816-ADC6CA8499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HCAHPS – Hospital (patient satisfaction by hospital ownership and </a:t>
          </a:r>
          <a:r>
            <a:rPr lang="en-US" b="0" i="0"/>
            <a:t>overall hospital ratings)</a:t>
          </a:r>
          <a:endParaRPr lang="en-US"/>
        </a:p>
      </dgm:t>
    </dgm:pt>
    <dgm:pt modelId="{CABCBF06-F3BC-46BE-9869-01FD1B8F2378}" type="parTrans" cxnId="{BB4C4239-E151-4055-B780-DEEAFEA8E042}">
      <dgm:prSet/>
      <dgm:spPr/>
      <dgm:t>
        <a:bodyPr/>
        <a:lstStyle/>
        <a:p>
          <a:endParaRPr lang="en-US"/>
        </a:p>
      </dgm:t>
    </dgm:pt>
    <dgm:pt modelId="{DF14AEAF-AE54-4DAF-8AF1-78214BA0E674}" type="sibTrans" cxnId="{BB4C4239-E151-4055-B780-DEEAFEA8E042}">
      <dgm:prSet/>
      <dgm:spPr/>
      <dgm:t>
        <a:bodyPr/>
        <a:lstStyle/>
        <a:p>
          <a:endParaRPr lang="en-US"/>
        </a:p>
      </dgm:t>
    </dgm:pt>
    <dgm:pt modelId="{D4271FAB-83E9-42F6-87DD-EF0AA4AAFA1E}" type="pres">
      <dgm:prSet presAssocID="{5E85A231-DE5E-4B32-9C11-3601F167BD9C}" presName="root" presStyleCnt="0">
        <dgm:presLayoutVars>
          <dgm:dir/>
          <dgm:resizeHandles val="exact"/>
        </dgm:presLayoutVars>
      </dgm:prSet>
      <dgm:spPr/>
    </dgm:pt>
    <dgm:pt modelId="{CCC712E7-F101-41BF-9409-914347D4AB85}" type="pres">
      <dgm:prSet presAssocID="{5E85A231-DE5E-4B32-9C11-3601F167BD9C}" presName="container" presStyleCnt="0">
        <dgm:presLayoutVars>
          <dgm:dir/>
          <dgm:resizeHandles val="exact"/>
        </dgm:presLayoutVars>
      </dgm:prSet>
      <dgm:spPr/>
    </dgm:pt>
    <dgm:pt modelId="{3E23CEC4-CE9A-4A5A-9668-A0DAD8EF0F8D}" type="pres">
      <dgm:prSet presAssocID="{10D455D6-96DD-439B-8659-CCAD7E4BDFC9}" presName="compNode" presStyleCnt="0"/>
      <dgm:spPr/>
    </dgm:pt>
    <dgm:pt modelId="{AEE45642-0E5F-4CBF-A449-4F2347D1D8C7}" type="pres">
      <dgm:prSet presAssocID="{10D455D6-96DD-439B-8659-CCAD7E4BDFC9}" presName="iconBgRect" presStyleLbl="bgShp" presStyleIdx="0" presStyleCnt="4"/>
      <dgm:spPr/>
    </dgm:pt>
    <dgm:pt modelId="{8C3689E5-4DAF-4F0F-9BBE-B27A934DCE9C}" type="pres">
      <dgm:prSet presAssocID="{10D455D6-96DD-439B-8659-CCAD7E4BDF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022DAAA3-C65E-4C3F-8F33-D43AAF340E38}" type="pres">
      <dgm:prSet presAssocID="{10D455D6-96DD-439B-8659-CCAD7E4BDFC9}" presName="spaceRect" presStyleCnt="0"/>
      <dgm:spPr/>
    </dgm:pt>
    <dgm:pt modelId="{76F764E3-C08A-4D02-9113-6AD4020347E0}" type="pres">
      <dgm:prSet presAssocID="{10D455D6-96DD-439B-8659-CCAD7E4BDFC9}" presName="textRect" presStyleLbl="revTx" presStyleIdx="0" presStyleCnt="4">
        <dgm:presLayoutVars>
          <dgm:chMax val="1"/>
          <dgm:chPref val="1"/>
        </dgm:presLayoutVars>
      </dgm:prSet>
      <dgm:spPr/>
    </dgm:pt>
    <dgm:pt modelId="{C8BE944D-D107-4A85-8294-D4A2496C8609}" type="pres">
      <dgm:prSet presAssocID="{607EE2BF-2E63-41C2-A6AC-484F133C8DDD}" presName="sibTrans" presStyleLbl="sibTrans2D1" presStyleIdx="0" presStyleCnt="0"/>
      <dgm:spPr/>
    </dgm:pt>
    <dgm:pt modelId="{FCD9146B-0891-4C9E-9BCB-D46622CA2B5D}" type="pres">
      <dgm:prSet presAssocID="{F6B35370-52E0-4E25-B549-48EE222D7289}" presName="compNode" presStyleCnt="0"/>
      <dgm:spPr/>
    </dgm:pt>
    <dgm:pt modelId="{C5C186EE-5EA6-4D5C-B2FA-A036FDE7E089}" type="pres">
      <dgm:prSet presAssocID="{F6B35370-52E0-4E25-B549-48EE222D7289}" presName="iconBgRect" presStyleLbl="bgShp" presStyleIdx="1" presStyleCnt="4"/>
      <dgm:spPr/>
    </dgm:pt>
    <dgm:pt modelId="{6574A32C-EA7C-490B-A816-E4EE38CD4D45}" type="pres">
      <dgm:prSet presAssocID="{F6B35370-52E0-4E25-B549-48EE222D728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AC547C09-72BD-4E6A-B876-D74A5A456FFF}" type="pres">
      <dgm:prSet presAssocID="{F6B35370-52E0-4E25-B549-48EE222D7289}" presName="spaceRect" presStyleCnt="0"/>
      <dgm:spPr/>
    </dgm:pt>
    <dgm:pt modelId="{824A344B-A453-4365-AE2F-30163B9417E7}" type="pres">
      <dgm:prSet presAssocID="{F6B35370-52E0-4E25-B549-48EE222D7289}" presName="textRect" presStyleLbl="revTx" presStyleIdx="1" presStyleCnt="4">
        <dgm:presLayoutVars>
          <dgm:chMax val="1"/>
          <dgm:chPref val="1"/>
        </dgm:presLayoutVars>
      </dgm:prSet>
      <dgm:spPr/>
    </dgm:pt>
    <dgm:pt modelId="{A1A0ACAD-DC9C-4B2D-9A38-EC36C8E9F9F9}" type="pres">
      <dgm:prSet presAssocID="{38CFADFF-F93C-4434-9929-DDD179C11D82}" presName="sibTrans" presStyleLbl="sibTrans2D1" presStyleIdx="0" presStyleCnt="0"/>
      <dgm:spPr/>
    </dgm:pt>
    <dgm:pt modelId="{6FDD415F-7962-44F4-87CA-ED4E1D5A4A09}" type="pres">
      <dgm:prSet presAssocID="{8DE12273-15F7-4C28-9E6D-E3D8A1EF035C}" presName="compNode" presStyleCnt="0"/>
      <dgm:spPr/>
    </dgm:pt>
    <dgm:pt modelId="{3261C6E6-79F2-4003-BCA5-BEDCE8831978}" type="pres">
      <dgm:prSet presAssocID="{8DE12273-15F7-4C28-9E6D-E3D8A1EF035C}" presName="iconBgRect" presStyleLbl="bgShp" presStyleIdx="2" presStyleCnt="4"/>
      <dgm:spPr/>
    </dgm:pt>
    <dgm:pt modelId="{D6333ED6-2CE5-4757-9D7D-9393823FE7A4}" type="pres">
      <dgm:prSet presAssocID="{8DE12273-15F7-4C28-9E6D-E3D8A1EF03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3C23068F-66A5-42C9-B768-B7002B8D2A77}" type="pres">
      <dgm:prSet presAssocID="{8DE12273-15F7-4C28-9E6D-E3D8A1EF035C}" presName="spaceRect" presStyleCnt="0"/>
      <dgm:spPr/>
    </dgm:pt>
    <dgm:pt modelId="{3CCA89A1-BC07-4AC2-AF93-46ECA5969B9F}" type="pres">
      <dgm:prSet presAssocID="{8DE12273-15F7-4C28-9E6D-E3D8A1EF035C}" presName="textRect" presStyleLbl="revTx" presStyleIdx="2" presStyleCnt="4">
        <dgm:presLayoutVars>
          <dgm:chMax val="1"/>
          <dgm:chPref val="1"/>
        </dgm:presLayoutVars>
      </dgm:prSet>
      <dgm:spPr/>
    </dgm:pt>
    <dgm:pt modelId="{4C3A6CC2-EB5F-4658-ADE2-380FD855FEF0}" type="pres">
      <dgm:prSet presAssocID="{1469EAE2-E62A-4178-A860-6A2248B42C69}" presName="sibTrans" presStyleLbl="sibTrans2D1" presStyleIdx="0" presStyleCnt="0"/>
      <dgm:spPr/>
    </dgm:pt>
    <dgm:pt modelId="{95A59EE2-D207-4C71-BC1C-CA5FC10691E7}" type="pres">
      <dgm:prSet presAssocID="{F8F11DE0-C1B1-4249-B816-ADC6CA8499B4}" presName="compNode" presStyleCnt="0"/>
      <dgm:spPr/>
    </dgm:pt>
    <dgm:pt modelId="{676E53E9-B7F1-422A-8837-4123FF7E1DAB}" type="pres">
      <dgm:prSet presAssocID="{F8F11DE0-C1B1-4249-B816-ADC6CA8499B4}" presName="iconBgRect" presStyleLbl="bgShp" presStyleIdx="3" presStyleCnt="4"/>
      <dgm:spPr/>
    </dgm:pt>
    <dgm:pt modelId="{B29159FC-DD63-42C1-A4AF-0FA793D5E069}" type="pres">
      <dgm:prSet presAssocID="{F8F11DE0-C1B1-4249-B816-ADC6CA8499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D666531-B1D2-49C3-8137-01F0EA49EC55}" type="pres">
      <dgm:prSet presAssocID="{F8F11DE0-C1B1-4249-B816-ADC6CA8499B4}" presName="spaceRect" presStyleCnt="0"/>
      <dgm:spPr/>
    </dgm:pt>
    <dgm:pt modelId="{EE8646CE-EDB7-4978-AE6C-216407914314}" type="pres">
      <dgm:prSet presAssocID="{F8F11DE0-C1B1-4249-B816-ADC6CA8499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639DF09-650C-47BF-8704-9F57045A6CCB}" type="presOf" srcId="{1469EAE2-E62A-4178-A860-6A2248B42C69}" destId="{4C3A6CC2-EB5F-4658-ADE2-380FD855FEF0}" srcOrd="0" destOrd="0" presId="urn:microsoft.com/office/officeart/2018/2/layout/IconCircleList"/>
    <dgm:cxn modelId="{28CB7724-93BE-4335-9341-961CF3C6BF6A}" type="presOf" srcId="{607EE2BF-2E63-41C2-A6AC-484F133C8DDD}" destId="{C8BE944D-D107-4A85-8294-D4A2496C8609}" srcOrd="0" destOrd="0" presId="urn:microsoft.com/office/officeart/2018/2/layout/IconCircleList"/>
    <dgm:cxn modelId="{BB4C4239-E151-4055-B780-DEEAFEA8E042}" srcId="{5E85A231-DE5E-4B32-9C11-3601F167BD9C}" destId="{F8F11DE0-C1B1-4249-B816-ADC6CA8499B4}" srcOrd="3" destOrd="0" parTransId="{CABCBF06-F3BC-46BE-9869-01FD1B8F2378}" sibTransId="{DF14AEAF-AE54-4DAF-8AF1-78214BA0E674}"/>
    <dgm:cxn modelId="{37302342-5F69-4C1C-BBFE-34AACF797921}" type="presOf" srcId="{10D455D6-96DD-439B-8659-CCAD7E4BDFC9}" destId="{76F764E3-C08A-4D02-9113-6AD4020347E0}" srcOrd="0" destOrd="0" presId="urn:microsoft.com/office/officeart/2018/2/layout/IconCircleList"/>
    <dgm:cxn modelId="{F4697C72-3E58-4BD8-BEED-CF6E486D71CA}" type="presOf" srcId="{F6B35370-52E0-4E25-B549-48EE222D7289}" destId="{824A344B-A453-4365-AE2F-30163B9417E7}" srcOrd="0" destOrd="0" presId="urn:microsoft.com/office/officeart/2018/2/layout/IconCircleList"/>
    <dgm:cxn modelId="{FA326677-4BF7-42D7-8DC1-F99EFE87EE83}" type="presOf" srcId="{F8F11DE0-C1B1-4249-B816-ADC6CA8499B4}" destId="{EE8646CE-EDB7-4978-AE6C-216407914314}" srcOrd="0" destOrd="0" presId="urn:microsoft.com/office/officeart/2018/2/layout/IconCircleList"/>
    <dgm:cxn modelId="{1C1F657B-CFA4-401B-8897-337D4A346002}" type="presOf" srcId="{38CFADFF-F93C-4434-9929-DDD179C11D82}" destId="{A1A0ACAD-DC9C-4B2D-9A38-EC36C8E9F9F9}" srcOrd="0" destOrd="0" presId="urn:microsoft.com/office/officeart/2018/2/layout/IconCircleList"/>
    <dgm:cxn modelId="{874CC78F-C61A-4C50-A73A-51E67A447D79}" srcId="{5E85A231-DE5E-4B32-9C11-3601F167BD9C}" destId="{F6B35370-52E0-4E25-B549-48EE222D7289}" srcOrd="1" destOrd="0" parTransId="{EB7C2310-66D3-4249-A92D-737CA4A9C10E}" sibTransId="{38CFADFF-F93C-4434-9929-DDD179C11D82}"/>
    <dgm:cxn modelId="{A9DE14D7-E07B-4CCE-985C-28A28DEE7209}" type="presOf" srcId="{5E85A231-DE5E-4B32-9C11-3601F167BD9C}" destId="{D4271FAB-83E9-42F6-87DD-EF0AA4AAFA1E}" srcOrd="0" destOrd="0" presId="urn:microsoft.com/office/officeart/2018/2/layout/IconCircleList"/>
    <dgm:cxn modelId="{0C3375DF-68E7-4BDF-96DC-41C02BAFFAC6}" type="presOf" srcId="{8DE12273-15F7-4C28-9E6D-E3D8A1EF035C}" destId="{3CCA89A1-BC07-4AC2-AF93-46ECA5969B9F}" srcOrd="0" destOrd="0" presId="urn:microsoft.com/office/officeart/2018/2/layout/IconCircleList"/>
    <dgm:cxn modelId="{70DAB6ED-A736-4D7F-82C7-41227D3DF3BD}" srcId="{5E85A231-DE5E-4B32-9C11-3601F167BD9C}" destId="{8DE12273-15F7-4C28-9E6D-E3D8A1EF035C}" srcOrd="2" destOrd="0" parTransId="{2B26409D-DD32-427A-B51D-25F324014068}" sibTransId="{1469EAE2-E62A-4178-A860-6A2248B42C69}"/>
    <dgm:cxn modelId="{2F154AF1-734E-4FBF-936E-4539D0B8CA8B}" srcId="{5E85A231-DE5E-4B32-9C11-3601F167BD9C}" destId="{10D455D6-96DD-439B-8659-CCAD7E4BDFC9}" srcOrd="0" destOrd="0" parTransId="{FE5EADE7-33FF-4B1A-A353-AD0A1159F16F}" sibTransId="{607EE2BF-2E63-41C2-A6AC-484F133C8DDD}"/>
    <dgm:cxn modelId="{223B036B-70F1-43AF-9BC9-0340E6C5C1C7}" type="presParOf" srcId="{D4271FAB-83E9-42F6-87DD-EF0AA4AAFA1E}" destId="{CCC712E7-F101-41BF-9409-914347D4AB85}" srcOrd="0" destOrd="0" presId="urn:microsoft.com/office/officeart/2018/2/layout/IconCircleList"/>
    <dgm:cxn modelId="{7D037FBE-EE45-4CA6-870B-0A90A5F42FBB}" type="presParOf" srcId="{CCC712E7-F101-41BF-9409-914347D4AB85}" destId="{3E23CEC4-CE9A-4A5A-9668-A0DAD8EF0F8D}" srcOrd="0" destOrd="0" presId="urn:microsoft.com/office/officeart/2018/2/layout/IconCircleList"/>
    <dgm:cxn modelId="{DBE41669-5CE2-4830-B48C-C776996C68A1}" type="presParOf" srcId="{3E23CEC4-CE9A-4A5A-9668-A0DAD8EF0F8D}" destId="{AEE45642-0E5F-4CBF-A449-4F2347D1D8C7}" srcOrd="0" destOrd="0" presId="urn:microsoft.com/office/officeart/2018/2/layout/IconCircleList"/>
    <dgm:cxn modelId="{CF7B01DD-1042-4E1C-B738-DD4DB5D49E6E}" type="presParOf" srcId="{3E23CEC4-CE9A-4A5A-9668-A0DAD8EF0F8D}" destId="{8C3689E5-4DAF-4F0F-9BBE-B27A934DCE9C}" srcOrd="1" destOrd="0" presId="urn:microsoft.com/office/officeart/2018/2/layout/IconCircleList"/>
    <dgm:cxn modelId="{FAF38547-4A12-41C9-910D-3382CD126B06}" type="presParOf" srcId="{3E23CEC4-CE9A-4A5A-9668-A0DAD8EF0F8D}" destId="{022DAAA3-C65E-4C3F-8F33-D43AAF340E38}" srcOrd="2" destOrd="0" presId="urn:microsoft.com/office/officeart/2018/2/layout/IconCircleList"/>
    <dgm:cxn modelId="{902A61C8-0820-4E42-8A18-67FC6D339E5E}" type="presParOf" srcId="{3E23CEC4-CE9A-4A5A-9668-A0DAD8EF0F8D}" destId="{76F764E3-C08A-4D02-9113-6AD4020347E0}" srcOrd="3" destOrd="0" presId="urn:microsoft.com/office/officeart/2018/2/layout/IconCircleList"/>
    <dgm:cxn modelId="{43F0FF20-5BC3-4116-BED7-8BB4305F70F1}" type="presParOf" srcId="{CCC712E7-F101-41BF-9409-914347D4AB85}" destId="{C8BE944D-D107-4A85-8294-D4A2496C8609}" srcOrd="1" destOrd="0" presId="urn:microsoft.com/office/officeart/2018/2/layout/IconCircleList"/>
    <dgm:cxn modelId="{413D1F5C-656D-40C8-ADAF-63FDF72179E1}" type="presParOf" srcId="{CCC712E7-F101-41BF-9409-914347D4AB85}" destId="{FCD9146B-0891-4C9E-9BCB-D46622CA2B5D}" srcOrd="2" destOrd="0" presId="urn:microsoft.com/office/officeart/2018/2/layout/IconCircleList"/>
    <dgm:cxn modelId="{30AD7E18-2197-4708-913C-C5D7517F9277}" type="presParOf" srcId="{FCD9146B-0891-4C9E-9BCB-D46622CA2B5D}" destId="{C5C186EE-5EA6-4D5C-B2FA-A036FDE7E089}" srcOrd="0" destOrd="0" presId="urn:microsoft.com/office/officeart/2018/2/layout/IconCircleList"/>
    <dgm:cxn modelId="{FED162F2-EF44-4344-BA17-95D30CD5F9B9}" type="presParOf" srcId="{FCD9146B-0891-4C9E-9BCB-D46622CA2B5D}" destId="{6574A32C-EA7C-490B-A816-E4EE38CD4D45}" srcOrd="1" destOrd="0" presId="urn:microsoft.com/office/officeart/2018/2/layout/IconCircleList"/>
    <dgm:cxn modelId="{50EA6676-D41E-4F5F-86BC-C6B28197928E}" type="presParOf" srcId="{FCD9146B-0891-4C9E-9BCB-D46622CA2B5D}" destId="{AC547C09-72BD-4E6A-B876-D74A5A456FFF}" srcOrd="2" destOrd="0" presId="urn:microsoft.com/office/officeart/2018/2/layout/IconCircleList"/>
    <dgm:cxn modelId="{2DD4E317-094B-4C05-9571-F94031DC66D1}" type="presParOf" srcId="{FCD9146B-0891-4C9E-9BCB-D46622CA2B5D}" destId="{824A344B-A453-4365-AE2F-30163B9417E7}" srcOrd="3" destOrd="0" presId="urn:microsoft.com/office/officeart/2018/2/layout/IconCircleList"/>
    <dgm:cxn modelId="{82EF373D-718E-4294-A0C8-1CB674B82DFF}" type="presParOf" srcId="{CCC712E7-F101-41BF-9409-914347D4AB85}" destId="{A1A0ACAD-DC9C-4B2D-9A38-EC36C8E9F9F9}" srcOrd="3" destOrd="0" presId="urn:microsoft.com/office/officeart/2018/2/layout/IconCircleList"/>
    <dgm:cxn modelId="{B613F247-BA7B-41FA-A871-3E3F7355F354}" type="presParOf" srcId="{CCC712E7-F101-41BF-9409-914347D4AB85}" destId="{6FDD415F-7962-44F4-87CA-ED4E1D5A4A09}" srcOrd="4" destOrd="0" presId="urn:microsoft.com/office/officeart/2018/2/layout/IconCircleList"/>
    <dgm:cxn modelId="{D8C399C6-8E45-48B7-8BA0-733E3059A7B8}" type="presParOf" srcId="{6FDD415F-7962-44F4-87CA-ED4E1D5A4A09}" destId="{3261C6E6-79F2-4003-BCA5-BEDCE8831978}" srcOrd="0" destOrd="0" presId="urn:microsoft.com/office/officeart/2018/2/layout/IconCircleList"/>
    <dgm:cxn modelId="{B13521F2-E52F-44F2-8143-DE8FD82B5485}" type="presParOf" srcId="{6FDD415F-7962-44F4-87CA-ED4E1D5A4A09}" destId="{D6333ED6-2CE5-4757-9D7D-9393823FE7A4}" srcOrd="1" destOrd="0" presId="urn:microsoft.com/office/officeart/2018/2/layout/IconCircleList"/>
    <dgm:cxn modelId="{58C7C66C-64E8-4116-840E-C74BB2A49D28}" type="presParOf" srcId="{6FDD415F-7962-44F4-87CA-ED4E1D5A4A09}" destId="{3C23068F-66A5-42C9-B768-B7002B8D2A77}" srcOrd="2" destOrd="0" presId="urn:microsoft.com/office/officeart/2018/2/layout/IconCircleList"/>
    <dgm:cxn modelId="{9C0F9984-D961-449E-9128-575A68DD2EB7}" type="presParOf" srcId="{6FDD415F-7962-44F4-87CA-ED4E1D5A4A09}" destId="{3CCA89A1-BC07-4AC2-AF93-46ECA5969B9F}" srcOrd="3" destOrd="0" presId="urn:microsoft.com/office/officeart/2018/2/layout/IconCircleList"/>
    <dgm:cxn modelId="{A92FA473-7CDB-42AC-8896-55099B7E3B6B}" type="presParOf" srcId="{CCC712E7-F101-41BF-9409-914347D4AB85}" destId="{4C3A6CC2-EB5F-4658-ADE2-380FD855FEF0}" srcOrd="5" destOrd="0" presId="urn:microsoft.com/office/officeart/2018/2/layout/IconCircleList"/>
    <dgm:cxn modelId="{7C1C8F9F-C262-4866-8B1C-1CAC3301AC49}" type="presParOf" srcId="{CCC712E7-F101-41BF-9409-914347D4AB85}" destId="{95A59EE2-D207-4C71-BC1C-CA5FC10691E7}" srcOrd="6" destOrd="0" presId="urn:microsoft.com/office/officeart/2018/2/layout/IconCircleList"/>
    <dgm:cxn modelId="{9F2F7022-90E6-4F13-B862-9FFCC2BDA1F1}" type="presParOf" srcId="{95A59EE2-D207-4C71-BC1C-CA5FC10691E7}" destId="{676E53E9-B7F1-422A-8837-4123FF7E1DAB}" srcOrd="0" destOrd="0" presId="urn:microsoft.com/office/officeart/2018/2/layout/IconCircleList"/>
    <dgm:cxn modelId="{22FF4482-3E3E-44EE-9877-B55645A08608}" type="presParOf" srcId="{95A59EE2-D207-4C71-BC1C-CA5FC10691E7}" destId="{B29159FC-DD63-42C1-A4AF-0FA793D5E069}" srcOrd="1" destOrd="0" presId="urn:microsoft.com/office/officeart/2018/2/layout/IconCircleList"/>
    <dgm:cxn modelId="{93C80603-ED06-49F9-8BA1-4A07FEC95543}" type="presParOf" srcId="{95A59EE2-D207-4C71-BC1C-CA5FC10691E7}" destId="{CD666531-B1D2-49C3-8137-01F0EA49EC55}" srcOrd="2" destOrd="0" presId="urn:microsoft.com/office/officeart/2018/2/layout/IconCircleList"/>
    <dgm:cxn modelId="{01554283-DE95-4559-B31F-FF51E91F2B92}" type="presParOf" srcId="{95A59EE2-D207-4C71-BC1C-CA5FC10691E7}" destId="{EE8646CE-EDB7-4978-AE6C-21640791431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5A231-DE5E-4B32-9C11-3601F167BD9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D455D6-96DD-439B-8659-CCAD7E4BD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Hospital General Information </a:t>
          </a:r>
          <a:endParaRPr lang="en-US"/>
        </a:p>
      </dgm:t>
    </dgm:pt>
    <dgm:pt modelId="{FE5EADE7-33FF-4B1A-A353-AD0A1159F16F}" type="parTrans" cxnId="{2F154AF1-734E-4FBF-936E-4539D0B8CA8B}">
      <dgm:prSet/>
      <dgm:spPr/>
      <dgm:t>
        <a:bodyPr/>
        <a:lstStyle/>
        <a:p>
          <a:endParaRPr lang="en-US"/>
        </a:p>
      </dgm:t>
    </dgm:pt>
    <dgm:pt modelId="{607EE2BF-2E63-41C2-A6AC-484F133C8DDD}" type="sibTrans" cxnId="{2F154AF1-734E-4FBF-936E-4539D0B8CA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B35370-52E0-4E25-B549-48EE222D72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HRRP (Hospital Readmissions Reduction Program</a:t>
          </a:r>
          <a:r>
            <a:rPr lang="en-US"/>
            <a:t>) (r</a:t>
          </a:r>
          <a:r>
            <a:rPr lang="en-US" b="0" i="0"/>
            <a:t>eadmission)</a:t>
          </a:r>
          <a:endParaRPr lang="en-US"/>
        </a:p>
      </dgm:t>
    </dgm:pt>
    <dgm:pt modelId="{EB7C2310-66D3-4249-A92D-737CA4A9C10E}" type="parTrans" cxnId="{874CC78F-C61A-4C50-A73A-51E67A447D79}">
      <dgm:prSet/>
      <dgm:spPr/>
      <dgm:t>
        <a:bodyPr/>
        <a:lstStyle/>
        <a:p>
          <a:endParaRPr lang="en-US"/>
        </a:p>
      </dgm:t>
    </dgm:pt>
    <dgm:pt modelId="{38CFADFF-F93C-4434-9929-DDD179C11D82}" type="sibTrans" cxnId="{874CC78F-C61A-4C50-A73A-51E67A447D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E12273-15F7-4C28-9E6D-E3D8A1EF03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HVBP (Hospital Value-Based Purchasing – Person) (ranking system)</a:t>
          </a:r>
        </a:p>
      </dgm:t>
    </dgm:pt>
    <dgm:pt modelId="{2B26409D-DD32-427A-B51D-25F324014068}" type="parTrans" cxnId="{70DAB6ED-A736-4D7F-82C7-41227D3DF3BD}">
      <dgm:prSet/>
      <dgm:spPr/>
      <dgm:t>
        <a:bodyPr/>
        <a:lstStyle/>
        <a:p>
          <a:endParaRPr lang="en-US"/>
        </a:p>
      </dgm:t>
    </dgm:pt>
    <dgm:pt modelId="{1469EAE2-E62A-4178-A860-6A2248B42C69}" type="sibTrans" cxnId="{70DAB6ED-A736-4D7F-82C7-41227D3DF3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F11DE0-C1B1-4249-B816-ADC6CA8499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HCAHPS – Hospital (patient satisfaction by hospital ownership and </a:t>
          </a:r>
          <a:r>
            <a:rPr lang="en-US" b="0" i="0"/>
            <a:t>overall hospital ratings)</a:t>
          </a:r>
          <a:endParaRPr lang="en-US"/>
        </a:p>
      </dgm:t>
    </dgm:pt>
    <dgm:pt modelId="{CABCBF06-F3BC-46BE-9869-01FD1B8F2378}" type="parTrans" cxnId="{BB4C4239-E151-4055-B780-DEEAFEA8E042}">
      <dgm:prSet/>
      <dgm:spPr/>
      <dgm:t>
        <a:bodyPr/>
        <a:lstStyle/>
        <a:p>
          <a:endParaRPr lang="en-US"/>
        </a:p>
      </dgm:t>
    </dgm:pt>
    <dgm:pt modelId="{DF14AEAF-AE54-4DAF-8AF1-78214BA0E674}" type="sibTrans" cxnId="{BB4C4239-E151-4055-B780-DEEAFEA8E042}">
      <dgm:prSet/>
      <dgm:spPr/>
      <dgm:t>
        <a:bodyPr/>
        <a:lstStyle/>
        <a:p>
          <a:endParaRPr lang="en-US"/>
        </a:p>
      </dgm:t>
    </dgm:pt>
    <dgm:pt modelId="{D4271FAB-83E9-42F6-87DD-EF0AA4AAFA1E}" type="pres">
      <dgm:prSet presAssocID="{5E85A231-DE5E-4B32-9C11-3601F167BD9C}" presName="root" presStyleCnt="0">
        <dgm:presLayoutVars>
          <dgm:dir/>
          <dgm:resizeHandles val="exact"/>
        </dgm:presLayoutVars>
      </dgm:prSet>
      <dgm:spPr/>
    </dgm:pt>
    <dgm:pt modelId="{CCC712E7-F101-41BF-9409-914347D4AB85}" type="pres">
      <dgm:prSet presAssocID="{5E85A231-DE5E-4B32-9C11-3601F167BD9C}" presName="container" presStyleCnt="0">
        <dgm:presLayoutVars>
          <dgm:dir/>
          <dgm:resizeHandles val="exact"/>
        </dgm:presLayoutVars>
      </dgm:prSet>
      <dgm:spPr/>
    </dgm:pt>
    <dgm:pt modelId="{3E23CEC4-CE9A-4A5A-9668-A0DAD8EF0F8D}" type="pres">
      <dgm:prSet presAssocID="{10D455D6-96DD-439B-8659-CCAD7E4BDFC9}" presName="compNode" presStyleCnt="0"/>
      <dgm:spPr/>
    </dgm:pt>
    <dgm:pt modelId="{AEE45642-0E5F-4CBF-A449-4F2347D1D8C7}" type="pres">
      <dgm:prSet presAssocID="{10D455D6-96DD-439B-8659-CCAD7E4BDFC9}" presName="iconBgRect" presStyleLbl="bgShp" presStyleIdx="0" presStyleCnt="4"/>
      <dgm:spPr/>
    </dgm:pt>
    <dgm:pt modelId="{8C3689E5-4DAF-4F0F-9BBE-B27A934DCE9C}" type="pres">
      <dgm:prSet presAssocID="{10D455D6-96DD-439B-8659-CCAD7E4BDF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022DAAA3-C65E-4C3F-8F33-D43AAF340E38}" type="pres">
      <dgm:prSet presAssocID="{10D455D6-96DD-439B-8659-CCAD7E4BDFC9}" presName="spaceRect" presStyleCnt="0"/>
      <dgm:spPr/>
    </dgm:pt>
    <dgm:pt modelId="{76F764E3-C08A-4D02-9113-6AD4020347E0}" type="pres">
      <dgm:prSet presAssocID="{10D455D6-96DD-439B-8659-CCAD7E4BDFC9}" presName="textRect" presStyleLbl="revTx" presStyleIdx="0" presStyleCnt="4">
        <dgm:presLayoutVars>
          <dgm:chMax val="1"/>
          <dgm:chPref val="1"/>
        </dgm:presLayoutVars>
      </dgm:prSet>
      <dgm:spPr/>
    </dgm:pt>
    <dgm:pt modelId="{C8BE944D-D107-4A85-8294-D4A2496C8609}" type="pres">
      <dgm:prSet presAssocID="{607EE2BF-2E63-41C2-A6AC-484F133C8DDD}" presName="sibTrans" presStyleLbl="sibTrans2D1" presStyleIdx="0" presStyleCnt="0"/>
      <dgm:spPr/>
    </dgm:pt>
    <dgm:pt modelId="{FCD9146B-0891-4C9E-9BCB-D46622CA2B5D}" type="pres">
      <dgm:prSet presAssocID="{F6B35370-52E0-4E25-B549-48EE222D7289}" presName="compNode" presStyleCnt="0"/>
      <dgm:spPr/>
    </dgm:pt>
    <dgm:pt modelId="{C5C186EE-5EA6-4D5C-B2FA-A036FDE7E089}" type="pres">
      <dgm:prSet presAssocID="{F6B35370-52E0-4E25-B549-48EE222D7289}" presName="iconBgRect" presStyleLbl="bgShp" presStyleIdx="1" presStyleCnt="4"/>
      <dgm:spPr/>
    </dgm:pt>
    <dgm:pt modelId="{6574A32C-EA7C-490B-A816-E4EE38CD4D45}" type="pres">
      <dgm:prSet presAssocID="{F6B35370-52E0-4E25-B549-48EE222D728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AC547C09-72BD-4E6A-B876-D74A5A456FFF}" type="pres">
      <dgm:prSet presAssocID="{F6B35370-52E0-4E25-B549-48EE222D7289}" presName="spaceRect" presStyleCnt="0"/>
      <dgm:spPr/>
    </dgm:pt>
    <dgm:pt modelId="{824A344B-A453-4365-AE2F-30163B9417E7}" type="pres">
      <dgm:prSet presAssocID="{F6B35370-52E0-4E25-B549-48EE222D7289}" presName="textRect" presStyleLbl="revTx" presStyleIdx="1" presStyleCnt="4">
        <dgm:presLayoutVars>
          <dgm:chMax val="1"/>
          <dgm:chPref val="1"/>
        </dgm:presLayoutVars>
      </dgm:prSet>
      <dgm:spPr/>
    </dgm:pt>
    <dgm:pt modelId="{A1A0ACAD-DC9C-4B2D-9A38-EC36C8E9F9F9}" type="pres">
      <dgm:prSet presAssocID="{38CFADFF-F93C-4434-9929-DDD179C11D82}" presName="sibTrans" presStyleLbl="sibTrans2D1" presStyleIdx="0" presStyleCnt="0"/>
      <dgm:spPr/>
    </dgm:pt>
    <dgm:pt modelId="{6FDD415F-7962-44F4-87CA-ED4E1D5A4A09}" type="pres">
      <dgm:prSet presAssocID="{8DE12273-15F7-4C28-9E6D-E3D8A1EF035C}" presName="compNode" presStyleCnt="0"/>
      <dgm:spPr/>
    </dgm:pt>
    <dgm:pt modelId="{3261C6E6-79F2-4003-BCA5-BEDCE8831978}" type="pres">
      <dgm:prSet presAssocID="{8DE12273-15F7-4C28-9E6D-E3D8A1EF035C}" presName="iconBgRect" presStyleLbl="bgShp" presStyleIdx="2" presStyleCnt="4"/>
      <dgm:spPr/>
    </dgm:pt>
    <dgm:pt modelId="{D6333ED6-2CE5-4757-9D7D-9393823FE7A4}" type="pres">
      <dgm:prSet presAssocID="{8DE12273-15F7-4C28-9E6D-E3D8A1EF03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3C23068F-66A5-42C9-B768-B7002B8D2A77}" type="pres">
      <dgm:prSet presAssocID="{8DE12273-15F7-4C28-9E6D-E3D8A1EF035C}" presName="spaceRect" presStyleCnt="0"/>
      <dgm:spPr/>
    </dgm:pt>
    <dgm:pt modelId="{3CCA89A1-BC07-4AC2-AF93-46ECA5969B9F}" type="pres">
      <dgm:prSet presAssocID="{8DE12273-15F7-4C28-9E6D-E3D8A1EF035C}" presName="textRect" presStyleLbl="revTx" presStyleIdx="2" presStyleCnt="4">
        <dgm:presLayoutVars>
          <dgm:chMax val="1"/>
          <dgm:chPref val="1"/>
        </dgm:presLayoutVars>
      </dgm:prSet>
      <dgm:spPr/>
    </dgm:pt>
    <dgm:pt modelId="{4C3A6CC2-EB5F-4658-ADE2-380FD855FEF0}" type="pres">
      <dgm:prSet presAssocID="{1469EAE2-E62A-4178-A860-6A2248B42C69}" presName="sibTrans" presStyleLbl="sibTrans2D1" presStyleIdx="0" presStyleCnt="0"/>
      <dgm:spPr/>
    </dgm:pt>
    <dgm:pt modelId="{95A59EE2-D207-4C71-BC1C-CA5FC10691E7}" type="pres">
      <dgm:prSet presAssocID="{F8F11DE0-C1B1-4249-B816-ADC6CA8499B4}" presName="compNode" presStyleCnt="0"/>
      <dgm:spPr/>
    </dgm:pt>
    <dgm:pt modelId="{676E53E9-B7F1-422A-8837-4123FF7E1DAB}" type="pres">
      <dgm:prSet presAssocID="{F8F11DE0-C1B1-4249-B816-ADC6CA8499B4}" presName="iconBgRect" presStyleLbl="bgShp" presStyleIdx="3" presStyleCnt="4"/>
      <dgm:spPr/>
    </dgm:pt>
    <dgm:pt modelId="{B29159FC-DD63-42C1-A4AF-0FA793D5E069}" type="pres">
      <dgm:prSet presAssocID="{F8F11DE0-C1B1-4249-B816-ADC6CA8499B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CD666531-B1D2-49C3-8137-01F0EA49EC55}" type="pres">
      <dgm:prSet presAssocID="{F8F11DE0-C1B1-4249-B816-ADC6CA8499B4}" presName="spaceRect" presStyleCnt="0"/>
      <dgm:spPr/>
    </dgm:pt>
    <dgm:pt modelId="{EE8646CE-EDB7-4978-AE6C-216407914314}" type="pres">
      <dgm:prSet presAssocID="{F8F11DE0-C1B1-4249-B816-ADC6CA8499B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639DF09-650C-47BF-8704-9F57045A6CCB}" type="presOf" srcId="{1469EAE2-E62A-4178-A860-6A2248B42C69}" destId="{4C3A6CC2-EB5F-4658-ADE2-380FD855FEF0}" srcOrd="0" destOrd="0" presId="urn:microsoft.com/office/officeart/2018/2/layout/IconCircleList"/>
    <dgm:cxn modelId="{28CB7724-93BE-4335-9341-961CF3C6BF6A}" type="presOf" srcId="{607EE2BF-2E63-41C2-A6AC-484F133C8DDD}" destId="{C8BE944D-D107-4A85-8294-D4A2496C8609}" srcOrd="0" destOrd="0" presId="urn:microsoft.com/office/officeart/2018/2/layout/IconCircleList"/>
    <dgm:cxn modelId="{BB4C4239-E151-4055-B780-DEEAFEA8E042}" srcId="{5E85A231-DE5E-4B32-9C11-3601F167BD9C}" destId="{F8F11DE0-C1B1-4249-B816-ADC6CA8499B4}" srcOrd="3" destOrd="0" parTransId="{CABCBF06-F3BC-46BE-9869-01FD1B8F2378}" sibTransId="{DF14AEAF-AE54-4DAF-8AF1-78214BA0E674}"/>
    <dgm:cxn modelId="{37302342-5F69-4C1C-BBFE-34AACF797921}" type="presOf" srcId="{10D455D6-96DD-439B-8659-CCAD7E4BDFC9}" destId="{76F764E3-C08A-4D02-9113-6AD4020347E0}" srcOrd="0" destOrd="0" presId="urn:microsoft.com/office/officeart/2018/2/layout/IconCircleList"/>
    <dgm:cxn modelId="{F4697C72-3E58-4BD8-BEED-CF6E486D71CA}" type="presOf" srcId="{F6B35370-52E0-4E25-B549-48EE222D7289}" destId="{824A344B-A453-4365-AE2F-30163B9417E7}" srcOrd="0" destOrd="0" presId="urn:microsoft.com/office/officeart/2018/2/layout/IconCircleList"/>
    <dgm:cxn modelId="{FA326677-4BF7-42D7-8DC1-F99EFE87EE83}" type="presOf" srcId="{F8F11DE0-C1B1-4249-B816-ADC6CA8499B4}" destId="{EE8646CE-EDB7-4978-AE6C-216407914314}" srcOrd="0" destOrd="0" presId="urn:microsoft.com/office/officeart/2018/2/layout/IconCircleList"/>
    <dgm:cxn modelId="{1C1F657B-CFA4-401B-8897-337D4A346002}" type="presOf" srcId="{38CFADFF-F93C-4434-9929-DDD179C11D82}" destId="{A1A0ACAD-DC9C-4B2D-9A38-EC36C8E9F9F9}" srcOrd="0" destOrd="0" presId="urn:microsoft.com/office/officeart/2018/2/layout/IconCircleList"/>
    <dgm:cxn modelId="{874CC78F-C61A-4C50-A73A-51E67A447D79}" srcId="{5E85A231-DE5E-4B32-9C11-3601F167BD9C}" destId="{F6B35370-52E0-4E25-B549-48EE222D7289}" srcOrd="1" destOrd="0" parTransId="{EB7C2310-66D3-4249-A92D-737CA4A9C10E}" sibTransId="{38CFADFF-F93C-4434-9929-DDD179C11D82}"/>
    <dgm:cxn modelId="{A9DE14D7-E07B-4CCE-985C-28A28DEE7209}" type="presOf" srcId="{5E85A231-DE5E-4B32-9C11-3601F167BD9C}" destId="{D4271FAB-83E9-42F6-87DD-EF0AA4AAFA1E}" srcOrd="0" destOrd="0" presId="urn:microsoft.com/office/officeart/2018/2/layout/IconCircleList"/>
    <dgm:cxn modelId="{0C3375DF-68E7-4BDF-96DC-41C02BAFFAC6}" type="presOf" srcId="{8DE12273-15F7-4C28-9E6D-E3D8A1EF035C}" destId="{3CCA89A1-BC07-4AC2-AF93-46ECA5969B9F}" srcOrd="0" destOrd="0" presId="urn:microsoft.com/office/officeart/2018/2/layout/IconCircleList"/>
    <dgm:cxn modelId="{70DAB6ED-A736-4D7F-82C7-41227D3DF3BD}" srcId="{5E85A231-DE5E-4B32-9C11-3601F167BD9C}" destId="{8DE12273-15F7-4C28-9E6D-E3D8A1EF035C}" srcOrd="2" destOrd="0" parTransId="{2B26409D-DD32-427A-B51D-25F324014068}" sibTransId="{1469EAE2-E62A-4178-A860-6A2248B42C69}"/>
    <dgm:cxn modelId="{2F154AF1-734E-4FBF-936E-4539D0B8CA8B}" srcId="{5E85A231-DE5E-4B32-9C11-3601F167BD9C}" destId="{10D455D6-96DD-439B-8659-CCAD7E4BDFC9}" srcOrd="0" destOrd="0" parTransId="{FE5EADE7-33FF-4B1A-A353-AD0A1159F16F}" sibTransId="{607EE2BF-2E63-41C2-A6AC-484F133C8DDD}"/>
    <dgm:cxn modelId="{223B036B-70F1-43AF-9BC9-0340E6C5C1C7}" type="presParOf" srcId="{D4271FAB-83E9-42F6-87DD-EF0AA4AAFA1E}" destId="{CCC712E7-F101-41BF-9409-914347D4AB85}" srcOrd="0" destOrd="0" presId="urn:microsoft.com/office/officeart/2018/2/layout/IconCircleList"/>
    <dgm:cxn modelId="{7D037FBE-EE45-4CA6-870B-0A90A5F42FBB}" type="presParOf" srcId="{CCC712E7-F101-41BF-9409-914347D4AB85}" destId="{3E23CEC4-CE9A-4A5A-9668-A0DAD8EF0F8D}" srcOrd="0" destOrd="0" presId="urn:microsoft.com/office/officeart/2018/2/layout/IconCircleList"/>
    <dgm:cxn modelId="{DBE41669-5CE2-4830-B48C-C776996C68A1}" type="presParOf" srcId="{3E23CEC4-CE9A-4A5A-9668-A0DAD8EF0F8D}" destId="{AEE45642-0E5F-4CBF-A449-4F2347D1D8C7}" srcOrd="0" destOrd="0" presId="urn:microsoft.com/office/officeart/2018/2/layout/IconCircleList"/>
    <dgm:cxn modelId="{CF7B01DD-1042-4E1C-B738-DD4DB5D49E6E}" type="presParOf" srcId="{3E23CEC4-CE9A-4A5A-9668-A0DAD8EF0F8D}" destId="{8C3689E5-4DAF-4F0F-9BBE-B27A934DCE9C}" srcOrd="1" destOrd="0" presId="urn:microsoft.com/office/officeart/2018/2/layout/IconCircleList"/>
    <dgm:cxn modelId="{FAF38547-4A12-41C9-910D-3382CD126B06}" type="presParOf" srcId="{3E23CEC4-CE9A-4A5A-9668-A0DAD8EF0F8D}" destId="{022DAAA3-C65E-4C3F-8F33-D43AAF340E38}" srcOrd="2" destOrd="0" presId="urn:microsoft.com/office/officeart/2018/2/layout/IconCircleList"/>
    <dgm:cxn modelId="{902A61C8-0820-4E42-8A18-67FC6D339E5E}" type="presParOf" srcId="{3E23CEC4-CE9A-4A5A-9668-A0DAD8EF0F8D}" destId="{76F764E3-C08A-4D02-9113-6AD4020347E0}" srcOrd="3" destOrd="0" presId="urn:microsoft.com/office/officeart/2018/2/layout/IconCircleList"/>
    <dgm:cxn modelId="{43F0FF20-5BC3-4116-BED7-8BB4305F70F1}" type="presParOf" srcId="{CCC712E7-F101-41BF-9409-914347D4AB85}" destId="{C8BE944D-D107-4A85-8294-D4A2496C8609}" srcOrd="1" destOrd="0" presId="urn:microsoft.com/office/officeart/2018/2/layout/IconCircleList"/>
    <dgm:cxn modelId="{413D1F5C-656D-40C8-ADAF-63FDF72179E1}" type="presParOf" srcId="{CCC712E7-F101-41BF-9409-914347D4AB85}" destId="{FCD9146B-0891-4C9E-9BCB-D46622CA2B5D}" srcOrd="2" destOrd="0" presId="urn:microsoft.com/office/officeart/2018/2/layout/IconCircleList"/>
    <dgm:cxn modelId="{30AD7E18-2197-4708-913C-C5D7517F9277}" type="presParOf" srcId="{FCD9146B-0891-4C9E-9BCB-D46622CA2B5D}" destId="{C5C186EE-5EA6-4D5C-B2FA-A036FDE7E089}" srcOrd="0" destOrd="0" presId="urn:microsoft.com/office/officeart/2018/2/layout/IconCircleList"/>
    <dgm:cxn modelId="{FED162F2-EF44-4344-BA17-95D30CD5F9B9}" type="presParOf" srcId="{FCD9146B-0891-4C9E-9BCB-D46622CA2B5D}" destId="{6574A32C-EA7C-490B-A816-E4EE38CD4D45}" srcOrd="1" destOrd="0" presId="urn:microsoft.com/office/officeart/2018/2/layout/IconCircleList"/>
    <dgm:cxn modelId="{50EA6676-D41E-4F5F-86BC-C6B28197928E}" type="presParOf" srcId="{FCD9146B-0891-4C9E-9BCB-D46622CA2B5D}" destId="{AC547C09-72BD-4E6A-B876-D74A5A456FFF}" srcOrd="2" destOrd="0" presId="urn:microsoft.com/office/officeart/2018/2/layout/IconCircleList"/>
    <dgm:cxn modelId="{2DD4E317-094B-4C05-9571-F94031DC66D1}" type="presParOf" srcId="{FCD9146B-0891-4C9E-9BCB-D46622CA2B5D}" destId="{824A344B-A453-4365-AE2F-30163B9417E7}" srcOrd="3" destOrd="0" presId="urn:microsoft.com/office/officeart/2018/2/layout/IconCircleList"/>
    <dgm:cxn modelId="{82EF373D-718E-4294-A0C8-1CB674B82DFF}" type="presParOf" srcId="{CCC712E7-F101-41BF-9409-914347D4AB85}" destId="{A1A0ACAD-DC9C-4B2D-9A38-EC36C8E9F9F9}" srcOrd="3" destOrd="0" presId="urn:microsoft.com/office/officeart/2018/2/layout/IconCircleList"/>
    <dgm:cxn modelId="{B613F247-BA7B-41FA-A871-3E3F7355F354}" type="presParOf" srcId="{CCC712E7-F101-41BF-9409-914347D4AB85}" destId="{6FDD415F-7962-44F4-87CA-ED4E1D5A4A09}" srcOrd="4" destOrd="0" presId="urn:microsoft.com/office/officeart/2018/2/layout/IconCircleList"/>
    <dgm:cxn modelId="{D8C399C6-8E45-48B7-8BA0-733E3059A7B8}" type="presParOf" srcId="{6FDD415F-7962-44F4-87CA-ED4E1D5A4A09}" destId="{3261C6E6-79F2-4003-BCA5-BEDCE8831978}" srcOrd="0" destOrd="0" presId="urn:microsoft.com/office/officeart/2018/2/layout/IconCircleList"/>
    <dgm:cxn modelId="{B13521F2-E52F-44F2-8143-DE8FD82B5485}" type="presParOf" srcId="{6FDD415F-7962-44F4-87CA-ED4E1D5A4A09}" destId="{D6333ED6-2CE5-4757-9D7D-9393823FE7A4}" srcOrd="1" destOrd="0" presId="urn:microsoft.com/office/officeart/2018/2/layout/IconCircleList"/>
    <dgm:cxn modelId="{58C7C66C-64E8-4116-840E-C74BB2A49D28}" type="presParOf" srcId="{6FDD415F-7962-44F4-87CA-ED4E1D5A4A09}" destId="{3C23068F-66A5-42C9-B768-B7002B8D2A77}" srcOrd="2" destOrd="0" presId="urn:microsoft.com/office/officeart/2018/2/layout/IconCircleList"/>
    <dgm:cxn modelId="{9C0F9984-D961-449E-9128-575A68DD2EB7}" type="presParOf" srcId="{6FDD415F-7962-44F4-87CA-ED4E1D5A4A09}" destId="{3CCA89A1-BC07-4AC2-AF93-46ECA5969B9F}" srcOrd="3" destOrd="0" presId="urn:microsoft.com/office/officeart/2018/2/layout/IconCircleList"/>
    <dgm:cxn modelId="{A92FA473-7CDB-42AC-8896-55099B7E3B6B}" type="presParOf" srcId="{CCC712E7-F101-41BF-9409-914347D4AB85}" destId="{4C3A6CC2-EB5F-4658-ADE2-380FD855FEF0}" srcOrd="5" destOrd="0" presId="urn:microsoft.com/office/officeart/2018/2/layout/IconCircleList"/>
    <dgm:cxn modelId="{7C1C8F9F-C262-4866-8B1C-1CAC3301AC49}" type="presParOf" srcId="{CCC712E7-F101-41BF-9409-914347D4AB85}" destId="{95A59EE2-D207-4C71-BC1C-CA5FC10691E7}" srcOrd="6" destOrd="0" presId="urn:microsoft.com/office/officeart/2018/2/layout/IconCircleList"/>
    <dgm:cxn modelId="{9F2F7022-90E6-4F13-B862-9FFCC2BDA1F1}" type="presParOf" srcId="{95A59EE2-D207-4C71-BC1C-CA5FC10691E7}" destId="{676E53E9-B7F1-422A-8837-4123FF7E1DAB}" srcOrd="0" destOrd="0" presId="urn:microsoft.com/office/officeart/2018/2/layout/IconCircleList"/>
    <dgm:cxn modelId="{22FF4482-3E3E-44EE-9877-B55645A08608}" type="presParOf" srcId="{95A59EE2-D207-4C71-BC1C-CA5FC10691E7}" destId="{B29159FC-DD63-42C1-A4AF-0FA793D5E069}" srcOrd="1" destOrd="0" presId="urn:microsoft.com/office/officeart/2018/2/layout/IconCircleList"/>
    <dgm:cxn modelId="{93C80603-ED06-49F9-8BA1-4A07FEC95543}" type="presParOf" srcId="{95A59EE2-D207-4C71-BC1C-CA5FC10691E7}" destId="{CD666531-B1D2-49C3-8137-01F0EA49EC55}" srcOrd="2" destOrd="0" presId="urn:microsoft.com/office/officeart/2018/2/layout/IconCircleList"/>
    <dgm:cxn modelId="{01554283-DE95-4559-B31F-FF51E91F2B92}" type="presParOf" srcId="{95A59EE2-D207-4C71-BC1C-CA5FC10691E7}" destId="{EE8646CE-EDB7-4978-AE6C-21640791431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93FE7-5ABE-4329-8276-1CA8F93AF073}">
      <dsp:nvSpPr>
        <dsp:cNvPr id="0" name=""/>
        <dsp:cNvSpPr/>
      </dsp:nvSpPr>
      <dsp:spPr>
        <a:xfrm>
          <a:off x="242116" y="1194305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642CA-7132-427B-B81C-4AE4A128CA22}">
      <dsp:nvSpPr>
        <dsp:cNvPr id="0" name=""/>
        <dsp:cNvSpPr/>
      </dsp:nvSpPr>
      <dsp:spPr>
        <a:xfrm>
          <a:off x="525886" y="1478075"/>
          <a:ext cx="783745" cy="78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07329-FC47-4299-88C1-AB76D6FA6635}">
      <dsp:nvSpPr>
        <dsp:cNvPr id="0" name=""/>
        <dsp:cNvSpPr/>
      </dsp:nvSpPr>
      <dsp:spPr>
        <a:xfrm>
          <a:off x="1882962" y="1194305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 ownership types impact readmissions?</a:t>
          </a:r>
        </a:p>
      </dsp:txBody>
      <dsp:txXfrm>
        <a:off x="1882962" y="1194305"/>
        <a:ext cx="3185173" cy="1351285"/>
      </dsp:txXfrm>
    </dsp:sp>
    <dsp:sp modelId="{19617CAE-CC51-430F-B124-634A6FA23084}">
      <dsp:nvSpPr>
        <dsp:cNvPr id="0" name=""/>
        <dsp:cNvSpPr/>
      </dsp:nvSpPr>
      <dsp:spPr>
        <a:xfrm>
          <a:off x="5623128" y="1194305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4ABF7-D2AE-4FC1-B1CF-4BFAA1426BF4}">
      <dsp:nvSpPr>
        <dsp:cNvPr id="0" name=""/>
        <dsp:cNvSpPr/>
      </dsp:nvSpPr>
      <dsp:spPr>
        <a:xfrm>
          <a:off x="5906898" y="1478075"/>
          <a:ext cx="783745" cy="78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53448-52FF-46A7-9C54-EBA6D02F5974}">
      <dsp:nvSpPr>
        <dsp:cNvPr id="0" name=""/>
        <dsp:cNvSpPr/>
      </dsp:nvSpPr>
      <dsp:spPr>
        <a:xfrm>
          <a:off x="7263975" y="1194305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 ownership types influence quality rankings?</a:t>
          </a:r>
        </a:p>
      </dsp:txBody>
      <dsp:txXfrm>
        <a:off x="7263975" y="1194305"/>
        <a:ext cx="3185173" cy="1351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B52A4-CF2D-4920-967A-553DB92A8A98}">
      <dsp:nvSpPr>
        <dsp:cNvPr id="0" name=""/>
        <dsp:cNvSpPr/>
      </dsp:nvSpPr>
      <dsp:spPr>
        <a:xfrm>
          <a:off x="1835632" y="3028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A27F9-CB32-41F1-A566-08D0BBDCCEFB}">
      <dsp:nvSpPr>
        <dsp:cNvPr id="0" name=""/>
        <dsp:cNvSpPr/>
      </dsp:nvSpPr>
      <dsp:spPr>
        <a:xfrm>
          <a:off x="647632" y="271707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3"/>
            </a:rPr>
            <a:t>https://data.cms.gov/provider-data/?redirect=true</a:t>
          </a:r>
          <a:endParaRPr lang="en-US" sz="2400" kern="1200"/>
        </a:p>
      </dsp:txBody>
      <dsp:txXfrm>
        <a:off x="647632" y="2717079"/>
        <a:ext cx="4320000" cy="720000"/>
      </dsp:txXfrm>
    </dsp:sp>
    <dsp:sp modelId="{E19717CE-CC02-4DD5-AC81-5822AB10F1AC}">
      <dsp:nvSpPr>
        <dsp:cNvPr id="0" name=""/>
        <dsp:cNvSpPr/>
      </dsp:nvSpPr>
      <dsp:spPr>
        <a:xfrm>
          <a:off x="6911632" y="302816"/>
          <a:ext cx="1944000" cy="1944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8B692-4AC8-4751-AE6B-7C6D35C671DE}">
      <dsp:nvSpPr>
        <dsp:cNvPr id="0" name=""/>
        <dsp:cNvSpPr/>
      </dsp:nvSpPr>
      <dsp:spPr>
        <a:xfrm>
          <a:off x="5723632" y="271707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Easily download as csv</a:t>
          </a:r>
        </a:p>
      </dsp:txBody>
      <dsp:txXfrm>
        <a:off x="5723632" y="2717079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45642-0E5F-4CBF-A449-4F2347D1D8C7}">
      <dsp:nvSpPr>
        <dsp:cNvPr id="0" name=""/>
        <dsp:cNvSpPr/>
      </dsp:nvSpPr>
      <dsp:spPr>
        <a:xfrm>
          <a:off x="242116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689E5-4DAF-4F0F-9BBE-B27A934DCE9C}">
      <dsp:nvSpPr>
        <dsp:cNvPr id="0" name=""/>
        <dsp:cNvSpPr/>
      </dsp:nvSpPr>
      <dsp:spPr>
        <a:xfrm>
          <a:off x="525886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764E3-C08A-4D02-9113-6AD4020347E0}">
      <dsp:nvSpPr>
        <dsp:cNvPr id="0" name=""/>
        <dsp:cNvSpPr/>
      </dsp:nvSpPr>
      <dsp:spPr>
        <a:xfrm>
          <a:off x="1882962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Hospital General Information </a:t>
          </a:r>
          <a:endParaRPr lang="en-US" sz="2300" kern="1200"/>
        </a:p>
      </dsp:txBody>
      <dsp:txXfrm>
        <a:off x="1882962" y="200771"/>
        <a:ext cx="3185173" cy="1351285"/>
      </dsp:txXfrm>
    </dsp:sp>
    <dsp:sp modelId="{C5C186EE-5EA6-4D5C-B2FA-A036FDE7E089}">
      <dsp:nvSpPr>
        <dsp:cNvPr id="0" name=""/>
        <dsp:cNvSpPr/>
      </dsp:nvSpPr>
      <dsp:spPr>
        <a:xfrm>
          <a:off x="5623128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4A32C-EA7C-490B-A816-E4EE38CD4D45}">
      <dsp:nvSpPr>
        <dsp:cNvPr id="0" name=""/>
        <dsp:cNvSpPr/>
      </dsp:nvSpPr>
      <dsp:spPr>
        <a:xfrm>
          <a:off x="5906898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A344B-A453-4365-AE2F-30163B9417E7}">
      <dsp:nvSpPr>
        <dsp:cNvPr id="0" name=""/>
        <dsp:cNvSpPr/>
      </dsp:nvSpPr>
      <dsp:spPr>
        <a:xfrm>
          <a:off x="7263975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HRRP (Hospital Readmissions Reduction Program</a:t>
          </a:r>
          <a:r>
            <a:rPr lang="en-US" sz="2300" kern="1200"/>
            <a:t>) (r</a:t>
          </a:r>
          <a:r>
            <a:rPr lang="en-US" sz="2300" b="0" i="0" kern="1200"/>
            <a:t>eadmission)</a:t>
          </a:r>
          <a:endParaRPr lang="en-US" sz="2300" kern="1200"/>
        </a:p>
      </dsp:txBody>
      <dsp:txXfrm>
        <a:off x="7263975" y="200771"/>
        <a:ext cx="3185173" cy="1351285"/>
      </dsp:txXfrm>
    </dsp:sp>
    <dsp:sp modelId="{3261C6E6-79F2-4003-BCA5-BEDCE8831978}">
      <dsp:nvSpPr>
        <dsp:cNvPr id="0" name=""/>
        <dsp:cNvSpPr/>
      </dsp:nvSpPr>
      <dsp:spPr>
        <a:xfrm>
          <a:off x="242116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33ED6-2CE5-4757-9D7D-9393823FE7A4}">
      <dsp:nvSpPr>
        <dsp:cNvPr id="0" name=""/>
        <dsp:cNvSpPr/>
      </dsp:nvSpPr>
      <dsp:spPr>
        <a:xfrm>
          <a:off x="525886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A89A1-BC07-4AC2-AF93-46ECA5969B9F}">
      <dsp:nvSpPr>
        <dsp:cNvPr id="0" name=""/>
        <dsp:cNvSpPr/>
      </dsp:nvSpPr>
      <dsp:spPr>
        <a:xfrm>
          <a:off x="1882962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HVBP (Hospital Value-Based Purchasing – Person) (ranking system)</a:t>
          </a:r>
        </a:p>
      </dsp:txBody>
      <dsp:txXfrm>
        <a:off x="1882962" y="2187839"/>
        <a:ext cx="3185173" cy="1351285"/>
      </dsp:txXfrm>
    </dsp:sp>
    <dsp:sp modelId="{676E53E9-B7F1-422A-8837-4123FF7E1DAB}">
      <dsp:nvSpPr>
        <dsp:cNvPr id="0" name=""/>
        <dsp:cNvSpPr/>
      </dsp:nvSpPr>
      <dsp:spPr>
        <a:xfrm>
          <a:off x="5623128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159FC-DD63-42C1-A4AF-0FA793D5E069}">
      <dsp:nvSpPr>
        <dsp:cNvPr id="0" name=""/>
        <dsp:cNvSpPr/>
      </dsp:nvSpPr>
      <dsp:spPr>
        <a:xfrm>
          <a:off x="5906898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646CE-EDB7-4978-AE6C-216407914314}">
      <dsp:nvSpPr>
        <dsp:cNvPr id="0" name=""/>
        <dsp:cNvSpPr/>
      </dsp:nvSpPr>
      <dsp:spPr>
        <a:xfrm>
          <a:off x="7263975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HCAHPS – Hospital (patient satisfaction by hospital ownership and </a:t>
          </a:r>
          <a:r>
            <a:rPr lang="en-US" sz="2300" b="0" i="0" kern="1200"/>
            <a:t>overall hospital ratings)</a:t>
          </a:r>
          <a:endParaRPr lang="en-US" sz="2300" kern="1200"/>
        </a:p>
      </dsp:txBody>
      <dsp:txXfrm>
        <a:off x="7263975" y="2187839"/>
        <a:ext cx="3185173" cy="1351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45642-0E5F-4CBF-A449-4F2347D1D8C7}">
      <dsp:nvSpPr>
        <dsp:cNvPr id="0" name=""/>
        <dsp:cNvSpPr/>
      </dsp:nvSpPr>
      <dsp:spPr>
        <a:xfrm>
          <a:off x="242116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689E5-4DAF-4F0F-9BBE-B27A934DCE9C}">
      <dsp:nvSpPr>
        <dsp:cNvPr id="0" name=""/>
        <dsp:cNvSpPr/>
      </dsp:nvSpPr>
      <dsp:spPr>
        <a:xfrm>
          <a:off x="525886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764E3-C08A-4D02-9113-6AD4020347E0}">
      <dsp:nvSpPr>
        <dsp:cNvPr id="0" name=""/>
        <dsp:cNvSpPr/>
      </dsp:nvSpPr>
      <dsp:spPr>
        <a:xfrm>
          <a:off x="1882962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Hospital General Information </a:t>
          </a:r>
          <a:endParaRPr lang="en-US" sz="2300" kern="1200"/>
        </a:p>
      </dsp:txBody>
      <dsp:txXfrm>
        <a:off x="1882962" y="200771"/>
        <a:ext cx="3185173" cy="1351285"/>
      </dsp:txXfrm>
    </dsp:sp>
    <dsp:sp modelId="{C5C186EE-5EA6-4D5C-B2FA-A036FDE7E089}">
      <dsp:nvSpPr>
        <dsp:cNvPr id="0" name=""/>
        <dsp:cNvSpPr/>
      </dsp:nvSpPr>
      <dsp:spPr>
        <a:xfrm>
          <a:off x="5623128" y="200771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4A32C-EA7C-490B-A816-E4EE38CD4D45}">
      <dsp:nvSpPr>
        <dsp:cNvPr id="0" name=""/>
        <dsp:cNvSpPr/>
      </dsp:nvSpPr>
      <dsp:spPr>
        <a:xfrm>
          <a:off x="5906898" y="484541"/>
          <a:ext cx="783745" cy="78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A344B-A453-4365-AE2F-30163B9417E7}">
      <dsp:nvSpPr>
        <dsp:cNvPr id="0" name=""/>
        <dsp:cNvSpPr/>
      </dsp:nvSpPr>
      <dsp:spPr>
        <a:xfrm>
          <a:off x="7263975" y="200771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HRRP (Hospital Readmissions Reduction Program</a:t>
          </a:r>
          <a:r>
            <a:rPr lang="en-US" sz="2300" kern="1200"/>
            <a:t>) (r</a:t>
          </a:r>
          <a:r>
            <a:rPr lang="en-US" sz="2300" b="0" i="0" kern="1200"/>
            <a:t>eadmission)</a:t>
          </a:r>
          <a:endParaRPr lang="en-US" sz="2300" kern="1200"/>
        </a:p>
      </dsp:txBody>
      <dsp:txXfrm>
        <a:off x="7263975" y="200771"/>
        <a:ext cx="3185173" cy="1351285"/>
      </dsp:txXfrm>
    </dsp:sp>
    <dsp:sp modelId="{3261C6E6-79F2-4003-BCA5-BEDCE8831978}">
      <dsp:nvSpPr>
        <dsp:cNvPr id="0" name=""/>
        <dsp:cNvSpPr/>
      </dsp:nvSpPr>
      <dsp:spPr>
        <a:xfrm>
          <a:off x="242116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33ED6-2CE5-4757-9D7D-9393823FE7A4}">
      <dsp:nvSpPr>
        <dsp:cNvPr id="0" name=""/>
        <dsp:cNvSpPr/>
      </dsp:nvSpPr>
      <dsp:spPr>
        <a:xfrm>
          <a:off x="525886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A89A1-BC07-4AC2-AF93-46ECA5969B9F}">
      <dsp:nvSpPr>
        <dsp:cNvPr id="0" name=""/>
        <dsp:cNvSpPr/>
      </dsp:nvSpPr>
      <dsp:spPr>
        <a:xfrm>
          <a:off x="1882962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HVBP (Hospital Value-Based Purchasing – Person) (ranking system)</a:t>
          </a:r>
        </a:p>
      </dsp:txBody>
      <dsp:txXfrm>
        <a:off x="1882962" y="2187839"/>
        <a:ext cx="3185173" cy="1351285"/>
      </dsp:txXfrm>
    </dsp:sp>
    <dsp:sp modelId="{676E53E9-B7F1-422A-8837-4123FF7E1DAB}">
      <dsp:nvSpPr>
        <dsp:cNvPr id="0" name=""/>
        <dsp:cNvSpPr/>
      </dsp:nvSpPr>
      <dsp:spPr>
        <a:xfrm>
          <a:off x="5623128" y="2187839"/>
          <a:ext cx="1351285" cy="13512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159FC-DD63-42C1-A4AF-0FA793D5E069}">
      <dsp:nvSpPr>
        <dsp:cNvPr id="0" name=""/>
        <dsp:cNvSpPr/>
      </dsp:nvSpPr>
      <dsp:spPr>
        <a:xfrm>
          <a:off x="5906898" y="2471609"/>
          <a:ext cx="783745" cy="78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646CE-EDB7-4978-AE6C-216407914314}">
      <dsp:nvSpPr>
        <dsp:cNvPr id="0" name=""/>
        <dsp:cNvSpPr/>
      </dsp:nvSpPr>
      <dsp:spPr>
        <a:xfrm>
          <a:off x="7263975" y="2187839"/>
          <a:ext cx="3185173" cy="1351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HCAHPS – Hospital (patient satisfaction by hospital ownership and </a:t>
          </a:r>
          <a:r>
            <a:rPr lang="en-US" sz="2300" b="0" i="0" kern="1200"/>
            <a:t>overall hospital ratings)</a:t>
          </a:r>
          <a:endParaRPr lang="en-US" sz="2300" kern="1200"/>
        </a:p>
      </dsp:txBody>
      <dsp:txXfrm>
        <a:off x="7263975" y="2187839"/>
        <a:ext cx="3185173" cy="1351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9408B-DFBA-1240-BBA2-94F567D7B79D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0C9DE-51D6-5F45-852D-7CF8659B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6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5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“Using a custom-weighted scoring system based on patient experience, communication, and performance rate metrics, I identified the top 10 hospitals across the U.S. in my dataset.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results show a tight performance gap among top hospitals and a broad geographic spread, suggesting that excellence in care is not regionally limited.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system effectively highlights consistently high-performing institutions and may support patients or policymakers in identifying quality care providers.”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Also, we see that Oklahoma City has </a:t>
            </a:r>
            <a:r>
              <a:rPr lang="en-US" b="1" dirty="0"/>
              <a:t>2 hospitals in the top 3</a:t>
            </a:r>
            <a:r>
              <a:rPr lang="en-US" dirty="0"/>
              <a:t>, which is significant.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9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Physician-Owned Hospitals Rank Highest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Highest average quality score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Implies better patient communication, experience, or performance in your weighted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Proprietary (For-Profit) Hospitals Rank Lowest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Consistently have the lowest average quality scores,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supporting common concerns about for-profit motives potentially affecting patient care quality.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Non-Profit and Government Hospitals Cluster in the Middle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Voluntary non-profit-private, government-state, and government-local show moderate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Suggests that while public and non-profit models vary,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they generally perform better than for-profits and worse than physician-owned.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77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Physician-Owned Hospitals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Highest quality score and Lowest readmission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Best performers overall. They dominate both metrics — suggesting focused, high-quality care.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Government - Hospital District / Authority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Strong quality score and Relatively low readmission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Well-balanced performance. Likely benefits from funding and regulation.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Voluntary Non-Profit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Moderate quality scores</a:t>
            </a:r>
            <a:r>
              <a:rPr lang="en-US" b="0" dirty="0"/>
              <a:t> and </a:t>
            </a:r>
            <a:r>
              <a:rPr lang="en-US" dirty="0"/>
              <a:t>Mid-to-low readmission ratios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Consistent and reliable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Proprietary (For-Profit) Hospitals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Lowest quality score</a:t>
            </a:r>
            <a:r>
              <a:rPr lang="en-US" b="0" dirty="0"/>
              <a:t> and </a:t>
            </a:r>
            <a:r>
              <a:rPr lang="en-US" dirty="0"/>
              <a:t>Highest readmission ratio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Lowest-performing group. Suggests cost-efficiency may come at the expense of quality and follow-up care.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02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previously showed that </a:t>
            </a:r>
            <a:r>
              <a:rPr lang="en-US" b="1" dirty="0"/>
              <a:t>physician-owned</a:t>
            </a:r>
            <a:r>
              <a:rPr lang="en-US" dirty="0"/>
              <a:t> and </a:t>
            </a:r>
            <a:r>
              <a:rPr lang="en-US" b="1" dirty="0"/>
              <a:t>government-run</a:t>
            </a:r>
            <a:r>
              <a:rPr lang="en-US" dirty="0"/>
              <a:t> hospitals (especially federal) ranked </a:t>
            </a:r>
            <a:r>
              <a:rPr lang="en-US" b="1" dirty="0"/>
              <a:t>high in overall quality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seeing this graph, we can support that with </a:t>
            </a:r>
            <a:r>
              <a:rPr lang="en-US" b="1" dirty="0"/>
              <a:t>strong nurse communication scores</a:t>
            </a:r>
            <a:r>
              <a:rPr lang="en-US" dirty="0"/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→ a key contributor to satisfaction and trust.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Proprietary hospitals</a:t>
            </a:r>
            <a:r>
              <a:rPr lang="en-US" dirty="0"/>
              <a:t> had </a:t>
            </a:r>
            <a:r>
              <a:rPr lang="en-US" b="1" dirty="0"/>
              <a:t>worse readmission ratios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also see they have </a:t>
            </a:r>
            <a:r>
              <a:rPr lang="en-US" b="1" dirty="0"/>
              <a:t>worse nurse communication</a:t>
            </a:r>
            <a:r>
              <a:rPr lang="en-US" dirty="0"/>
              <a:t>, which is directly linked to: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Poor discharge understanding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Medication confusion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Increased likelihood of returning to the hospital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“Our analysis shows that nurse communication is a key driver of patient satisfaction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is highest in physician-owned, Department of Defense, and Veterans Health hospitals.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These ownership types also correlate with better overall quality scores and lower readmission rates.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contrast, proprietary hospitals consistently underperform across all metrics,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raising questions about how ownership models impact communication and care delivery.”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96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Regression Line Looks Valid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 positive correlation (closer to +1) means hospitals with better nurse communication tend to get higher ratings.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scatter plot with a regression line visually shows that relationship.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Dot Clusters at Discrete Values</a:t>
            </a:r>
            <a:endParaRPr lang="en-US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My </a:t>
            </a:r>
            <a:r>
              <a:rPr lang="en-US" dirty="0"/>
              <a:t>y-axis (overall hospital rating) has stacked dots at values 1, 2, 3, 4, 5 —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that’s correct because hospital ratings are </a:t>
            </a:r>
            <a:r>
              <a:rPr lang="en-US" b="1" dirty="0"/>
              <a:t>discrete stars</a:t>
            </a:r>
            <a:r>
              <a:rPr lang="en-US" dirty="0"/>
              <a:t> (1 to 5).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0.467</a:t>
            </a:r>
            <a:r>
              <a:rPr lang="en-US" dirty="0"/>
              <a:t> is a </a:t>
            </a:r>
            <a:r>
              <a:rPr lang="en-US" b="1" dirty="0"/>
              <a:t>moderate-to-strong positive correlation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p-value is nearly 0</a:t>
            </a:r>
            <a:r>
              <a:rPr lang="en-US" dirty="0"/>
              <a:t>, which means the result is </a:t>
            </a:r>
            <a:r>
              <a:rPr lang="en-US" b="1" dirty="0"/>
              <a:t>highly statistically significant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Hospitals with </a:t>
            </a:r>
            <a:r>
              <a:rPr lang="en-US" b="1" dirty="0"/>
              <a:t>higher nurse communication scores</a:t>
            </a:r>
            <a:r>
              <a:rPr lang="en-US" dirty="0"/>
              <a:t> tend to also have </a:t>
            </a:r>
            <a:r>
              <a:rPr lang="en-US" b="1" dirty="0"/>
              <a:t>higher overall hospital ratings</a:t>
            </a:r>
            <a:r>
              <a:rPr lang="en-US" dirty="0"/>
              <a:t> (on the 1–5 star scale).</a:t>
            </a:r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Our analysis shows a clear, statistically significant positive relationship between how well nurses communicate and overall hospital ratings.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Pearson correlation coefficient (r = 0.467, p &lt; 0.001) suggests that </a:t>
            </a:r>
            <a:r>
              <a:rPr lang="en-US" b="1" dirty="0"/>
              <a:t>as patient-reported nurse communication improves, overall hospital satisfaction increases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reinforces the importance of communication in shaping patients' perceptions of care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40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Through our analysis of </a:t>
            </a:r>
            <a:r>
              <a:rPr lang="en-US" b="1" dirty="0"/>
              <a:t>CMS HCAHPS patient survey data</a:t>
            </a:r>
            <a:r>
              <a:rPr lang="en-US" dirty="0"/>
              <a:t> and hospital performance metrics,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explored how </a:t>
            </a:r>
            <a:r>
              <a:rPr lang="en-US" b="1" dirty="0"/>
              <a:t>hospital ownership</a:t>
            </a:r>
            <a:r>
              <a:rPr lang="en-US" dirty="0"/>
              <a:t>, </a:t>
            </a:r>
            <a:r>
              <a:rPr lang="en-US" b="1" dirty="0"/>
              <a:t>patient experience</a:t>
            </a:r>
            <a:r>
              <a:rPr lang="en-US" dirty="0"/>
              <a:t>, and </a:t>
            </a:r>
            <a:r>
              <a:rPr lang="en-US" b="1" dirty="0"/>
              <a:t>overall quality ratings</a:t>
            </a:r>
            <a:r>
              <a:rPr lang="en-US" dirty="0"/>
              <a:t> relate to one another.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are some results that I found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1. Hospital Ownership Impacts Patient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Physician-owned hospitals</a:t>
            </a:r>
            <a:r>
              <a:rPr lang="en-US" dirty="0"/>
              <a:t> consistently scored highest across key patient experience measures 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particularly in </a:t>
            </a:r>
            <a:r>
              <a:rPr lang="en-US" b="1" dirty="0"/>
              <a:t>nurse communication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Proprietary (for-profit) hospitals</a:t>
            </a:r>
            <a:r>
              <a:rPr lang="en-US" dirty="0"/>
              <a:t> had the </a:t>
            </a:r>
            <a:r>
              <a:rPr lang="en-US" b="1" dirty="0"/>
              <a:t>lowest scores</a:t>
            </a:r>
            <a:r>
              <a:rPr lang="en-US" dirty="0"/>
              <a:t> in both </a:t>
            </a:r>
            <a:r>
              <a:rPr lang="en-US" b="1" dirty="0"/>
              <a:t>patient satisfaction</a:t>
            </a:r>
            <a:r>
              <a:rPr lang="en-US" dirty="0"/>
              <a:t> and </a:t>
            </a:r>
            <a:r>
              <a:rPr lang="en-US" b="1" dirty="0"/>
              <a:t>communication</a:t>
            </a:r>
            <a:r>
              <a:rPr lang="en-US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also had </a:t>
            </a:r>
            <a:r>
              <a:rPr lang="en-US" b="1" dirty="0"/>
              <a:t>higher excess readmission rates</a:t>
            </a:r>
            <a:r>
              <a:rPr lang="en-US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suggesting potential care quality concerns.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Government and non-profit hospitals ranked in the middle, but some types (e.g., Veterans Health) performed exceptionally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2. Nurse Communication Strongly Predicts Hospital Ratings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found a </a:t>
            </a:r>
            <a:r>
              <a:rPr lang="en-US" b="1" dirty="0"/>
              <a:t>statistically significant correlation (r = 0.467)</a:t>
            </a:r>
            <a:r>
              <a:rPr lang="en-US" dirty="0"/>
              <a:t> between how well nurses communicate and a hospital’s overall rating.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shows that </a:t>
            </a:r>
            <a:r>
              <a:rPr lang="en-US" b="1" dirty="0"/>
              <a:t>positive patient-provider communication directly contributes to higher satisfaction and better perception of care.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3. Readmission Rates Reflect Ownership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Hospitals with better communication and higher quality scores also tended to have </a:t>
            </a:r>
            <a:r>
              <a:rPr lang="en-US" b="1" dirty="0"/>
              <a:t>lower excess readmission ratios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This supports the idea that </a:t>
            </a:r>
            <a:r>
              <a:rPr lang="en-US" b="1" dirty="0"/>
              <a:t>engaged, informed patients are less likely to return unnecessarily</a:t>
            </a:r>
            <a:r>
              <a:rPr lang="en-US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emphasizing the value of good communication and discharge planning.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Takeaways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Hospital ownership and communication quality are not just administrative factors —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they directly shape how patients experience and evaluate care.</a:t>
            </a:r>
            <a:br>
              <a:rPr lang="en-US" dirty="0"/>
            </a:br>
            <a:r>
              <a:rPr lang="en-US" dirty="0"/>
              <a:t>Improving communication, especially between nurses and patients,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is a key strategy for enhancing satisfaction, reducing readmissions,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boosting overall hospital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U.S. government agency that oversee national healthcare programs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Includes Medicare, Medicaid, (CHIP) the Children’s Health Insurance Program, Health Insurance Marketplace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D609-4607-2648-86B0-74C737D458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9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Because hospital ownership affects how hospitals operate —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their priorities, funding, and incentives. If ownership structure influences quality, it can have major implications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Patient Choice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If one ownership type consistently delivers better outcomes, patients can make more informed decisions about where to go for care.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If ownership type </a:t>
            </a:r>
            <a:r>
              <a:rPr lang="en-US" b="0" i="1" dirty="0"/>
              <a:t>does not</a:t>
            </a:r>
            <a:r>
              <a:rPr lang="en-US" b="0" dirty="0"/>
              <a:t> matter, that's also important — it means all hospital types support great care.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But if it </a:t>
            </a:r>
            <a:r>
              <a:rPr lang="en-US" b="0" i="1" dirty="0"/>
              <a:t>does</a:t>
            </a:r>
            <a:r>
              <a:rPr lang="en-US" b="0" dirty="0"/>
              <a:t>, your analysis helps identify where improvement is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21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we have some clear view about what CMS is and how it’s work, we can take a look at the overview data CMS has.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CMS has many different data related to their topics.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picture here shows the main topics CMS has for their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see that CMS has variety of datasets that are related to healthcare providers, facilities, and performance 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source used by CMS primarily comes from multiple internal systems that manage claims processing, provider enrollment, patient records, and healthcare quality assessment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at CMS follows structured pipeline from data collection to storage, processing, and public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an overview of Data flows through CMS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First is data collection and ingestion (source system)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Data is collected from hospital, providers, insurance claims, patient surveys, and state Medicaid agencies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Second data storage (databases and warehouses)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Data is stored in multiple relational databases, data lakes, and cloud-based warehouses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 Processing and cleaning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Data is processed using ETL (extract, transform, load) pipelines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Lastly is data warehousing and analysis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Structured data is moved to CMS data warehouses for further analysis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D609-4607-2648-86B0-74C737D458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7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Use nurse communication data to see if it’s supported the claim we said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79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16D07-2211-EF35-5AF9-CF12D3D6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B0D9A-93AE-CD7C-0F7D-D3B9B4E607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EEC3A-442E-A288-4DF5-6D960E4A6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Hospital General Information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HRRP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 used Facility ID a lot in my code for merging different dataset together. Facility ID is the primary key for most of the dataset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 used Hospital Ownership and Excess Readmission Ratio from both dataset to analyze </a:t>
            </a: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Readmission Rates by Hospital Ownership Type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didn’t use address, phone, (or some detail about the hospital) since my analysis is based on the type of hospital not details for those hospitals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HVBP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also use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Facility ID for merging this dataset with </a:t>
            </a:r>
            <a:r>
              <a:rPr lang="en-US" dirty="0"/>
              <a:t>Hospital General Information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selected necessary columns for further analyzing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"Facility 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Name_x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"City/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Town_x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State_x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"Quality Score"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"Rank” and "Avg Quality Score”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In order to see if different types of hospital ownership affect average quality score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>
              <a:solidFill>
                <a:srgbClr val="A31515"/>
              </a:solidFill>
              <a:effectLst/>
              <a:latin typeface="Courier New" panose="020703090202050204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HCAHPS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For this dataset, I’m looking for 'Patients who reported that their nurses "Always" communicated well’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In order to determine the relationship between nursing communication and patient satisfaction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also use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Facility ID for merging this dataset with </a:t>
            </a:r>
            <a:r>
              <a:rPr lang="en-US" dirty="0"/>
              <a:t>Hospital General Information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My independent variable for this project 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Hospital Ownership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Nurse communication score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HCAHPS patient experience measures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Excess readmission ratio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My dependent variable for this project 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Hospital overall rating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Patient Satisfaction (HCAHPS scores)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Excess readmission ratio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use google </a:t>
            </a:r>
            <a:r>
              <a:rPr lang="en-US" dirty="0" err="1"/>
              <a:t>colab</a:t>
            </a:r>
            <a:r>
              <a:rPr lang="en-US" dirty="0"/>
              <a:t> for my project since I can easily upload all the csv files to my google drive and linked to my </a:t>
            </a:r>
            <a:r>
              <a:rPr lang="en-US" dirty="0" err="1"/>
              <a:t>colab</a:t>
            </a:r>
            <a:r>
              <a:rPr lang="en-US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order to easily do the analyze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96156-C70A-3382-E6A9-A0E9032E9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11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 Hospital General Information and HRRP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merged both datasets with their facility ID (primary key)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Compare Readmission Rates by Hospital Ownership Type –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See if ownership (e.g., government, nonprofit, for-profit) impacts readmissions.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1F1F1F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Proprietary and government hospitals have slightly better ratios than voluntary hospitals.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There is a slightly trend showing that non-profit hospitals perform better than for-profit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You can see that on the ratio for voluntary non-profit hospital and proprietary hospital.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Physician-owned and Tribal hospitals</a:t>
            </a: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have the lowest averages (&lt; 1.0), may indicating better outcomes since less patients return to the hospital 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8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I got their means and created a boxplot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The middle line in each box is Median Readmission Ratio -&gt; lower median means better average performance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Every column has a similar median, with tribal hospitals having the least, 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meaning that tribal hospitals have better average performance. 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1F1F1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1F1F1F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We can also look at the size of the boxes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A narrower box means that the readmission ratios are more consistent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On the other hand, a wider box means there’s more variability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meaning that the hospitals in that group perform quite differently. </a:t>
            </a:r>
            <a:endParaRPr lang="en-US" sz="1200" b="0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We can see that government-federal physicians have a wider box (possibly uneven quality of care or diverse facility types).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dirty="0">
              <a:solidFill>
                <a:srgbClr val="1F1F1F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dirty="0">
              <a:solidFill>
                <a:srgbClr val="1F1F1F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0C9DE-51D6-5F45-852D-7CF8659BAF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7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9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8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6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6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8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2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4/18/25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8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4/18/25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6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4/18/25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4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5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2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76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A02C2-05F7-CC21-4BCD-5AFD53739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 dirty="0"/>
              <a:t>Emma Pan – Individual 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99A4B-A3E0-1367-A797-869140DCF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dirty="0"/>
              <a:t>Emma Pan </a:t>
            </a:r>
          </a:p>
        </p:txBody>
      </p:sp>
      <p:pic>
        <p:nvPicPr>
          <p:cNvPr id="4" name="Picture 3" descr="A picture of an electromagnetic radiation">
            <a:extLst>
              <a:ext uri="{FF2B5EF4-FFF2-40B4-BE49-F238E27FC236}">
                <a16:creationId xmlns:a16="http://schemas.microsoft.com/office/drawing/2014/main" id="{4E84D2E7-BB49-515B-4705-AB400D0591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733" r="25623" b="2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extLst>
              <a:ext uri="{FF2B5EF4-FFF2-40B4-BE49-F238E27FC236}">
                <a16:creationId xmlns:a16="http://schemas.microsoft.com/office/drawing/2014/main" id="{D787BCC5-476F-BA70-C8B3-F41EE30C2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09"/>
    </mc:Choice>
    <mc:Fallback xmlns="">
      <p:transition spd="slow" advTm="10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9393-68B2-3F7C-30FA-01B9D3D7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Quality Ranking System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F12B22-23B0-82F3-2F74-198CBBD9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804" y="1836166"/>
            <a:ext cx="9457708" cy="41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B72F5C8B-B568-41B7-DBA2-3450794CB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9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93"/>
    </mc:Choice>
    <mc:Fallback xmlns="">
      <p:transition spd="slow" advTm="57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E073-6957-B239-BBCD-9695A80B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Ownership and ranking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1F0C4-C0FB-1644-53C7-F4AEF365E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26524" y="1627406"/>
            <a:ext cx="8750164" cy="5230594"/>
          </a:xfrm>
        </p:spPr>
      </p:pic>
      <p:pic>
        <p:nvPicPr>
          <p:cNvPr id="19" name="Audio 18">
            <a:extLst>
              <a:ext uri="{FF2B5EF4-FFF2-40B4-BE49-F238E27FC236}">
                <a16:creationId xmlns:a16="http://schemas.microsoft.com/office/drawing/2014/main" id="{F6074375-6749-F6F0-E6AB-2D8DC7F4B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6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71"/>
    </mc:Choice>
    <mc:Fallback xmlns="">
      <p:transition spd="slow" advTm="85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D70F-B51E-7BF6-FFF6-BB7B486C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readmission with quality score</a:t>
            </a:r>
          </a:p>
        </p:txBody>
      </p:sp>
      <p:pic>
        <p:nvPicPr>
          <p:cNvPr id="5" name="Content Placeholder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F5D28934-B99A-72AA-FB0F-E83FE2454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854740" y="2222500"/>
            <a:ext cx="6382508" cy="3740150"/>
          </a:xfr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75955E16-E8EB-623D-979C-9979604F7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0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07"/>
    </mc:Choice>
    <mc:Fallback xmlns="">
      <p:transition spd="slow" advTm="88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93F11-A850-79C0-1A18-6202232E6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0" y="977232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/>
              <a:t>Compare patient satisfaction by hospital ownership across specific questions (not just overall rating)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276F51CA-F96C-3579-9A85-9A42BA4F6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5462" y="1205381"/>
            <a:ext cx="8250378" cy="478521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extLst>
              <a:ext uri="{FF2B5EF4-FFF2-40B4-BE49-F238E27FC236}">
                <a16:creationId xmlns:a16="http://schemas.microsoft.com/office/drawing/2014/main" id="{E71D4262-EFAA-F302-7B1D-6804D9BC87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4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47"/>
    </mc:Choice>
    <mc:Fallback>
      <p:transition spd="slow" advTm="101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429F6-F1A8-FB87-1AC9-F3EDB18D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0" dirty="0">
                <a:effectLst/>
              </a:rPr>
              <a:t>Correlate nurse communication with overall hospital ratings</a:t>
            </a:r>
            <a:endParaRPr lang="en-US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with blue dots and a line&#10;&#10;AI-generated content may be incorrect.">
            <a:extLst>
              <a:ext uri="{FF2B5EF4-FFF2-40B4-BE49-F238E27FC236}">
                <a16:creationId xmlns:a16="http://schemas.microsoft.com/office/drawing/2014/main" id="{9400C089-DEF1-D5E5-1D5C-7CCAE24ED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90688" y="723901"/>
            <a:ext cx="7049122" cy="5410200"/>
          </a:xfrm>
          <a:prstGeom prst="rect">
            <a:avLst/>
          </a:prstGeom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EA18EA84-C599-D0CB-FEC8-27A52A3A4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36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786"/>
    </mc:Choice>
    <mc:Fallback>
      <p:transition spd="slow" advTm="116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0738B-EC10-E5AC-894C-18434B02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Overall takeaways (Hospital)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tethoscope">
            <a:extLst>
              <a:ext uri="{FF2B5EF4-FFF2-40B4-BE49-F238E27FC236}">
                <a16:creationId xmlns:a16="http://schemas.microsoft.com/office/drawing/2014/main" id="{D3A7848D-66E0-4E89-E83E-37E5C8779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1750" y="715218"/>
            <a:ext cx="5410200" cy="5410200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DE7A6D25-646F-B59E-DA6C-D62DF99D6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105D72-89E5-1185-FDED-F7F8CAF9B4DA}"/>
              </a:ext>
            </a:extLst>
          </p:cNvPr>
          <p:cNvSpPr txBox="1"/>
          <p:nvPr/>
        </p:nvSpPr>
        <p:spPr>
          <a:xfrm>
            <a:off x="237744" y="3433316"/>
            <a:ext cx="61440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500" dirty="0"/>
              <a:t>Hospital Ownership Impacts Patient Experience</a:t>
            </a:r>
          </a:p>
          <a:p>
            <a:pPr marL="342900" indent="-342900">
              <a:buAutoNum type="arabicPeriod"/>
            </a:pPr>
            <a:r>
              <a:rPr lang="en-US" sz="2500" dirty="0"/>
              <a:t>Nurse Communication Strongly Predicts Hospital Ratings</a:t>
            </a:r>
          </a:p>
          <a:p>
            <a:pPr marL="342900" indent="-342900">
              <a:buAutoNum type="arabicPeriod"/>
            </a:pPr>
            <a:r>
              <a:rPr lang="en-US" sz="2500" dirty="0"/>
              <a:t>Readmission Rates Reflect Ownership Patterns</a:t>
            </a:r>
          </a:p>
        </p:txBody>
      </p:sp>
    </p:spTree>
    <p:extLst>
      <p:ext uri="{BB962C8B-B14F-4D97-AF65-F5344CB8AC3E}">
        <p14:creationId xmlns:p14="http://schemas.microsoft.com/office/powerpoint/2010/main" val="191728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56"/>
    </mc:Choice>
    <mc:Fallback>
      <p:transition spd="slow" advTm="167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7CCE-40F6-0C42-358E-539A4110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 fontScale="90000"/>
          </a:bodyPr>
          <a:lstStyle/>
          <a:p>
            <a:r>
              <a:rPr lang="en-US" sz="2800"/>
              <a:t>CMS (Centers for Medicare &amp; Medicaid Services)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2B14-E68C-2E22-511F-87B68AE4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 dirty="0"/>
              <a:t>U.S. government agency - Medicare, Medicaid, (CHIP) the Children’s Health Insurance Program, Health Insurance Marketplace</a:t>
            </a:r>
          </a:p>
        </p:txBody>
      </p:sp>
      <p:pic>
        <p:nvPicPr>
          <p:cNvPr id="1026" name="Picture 2" descr="Helping Centers for Medicare &amp; Medicaid Services (CMS) Leverage the… | Kion">
            <a:extLst>
              <a:ext uri="{FF2B5EF4-FFF2-40B4-BE49-F238E27FC236}">
                <a16:creationId xmlns:a16="http://schemas.microsoft.com/office/drawing/2014/main" id="{5725CB1B-A1B0-674D-112F-A64418151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766" y="977455"/>
            <a:ext cx="4219485" cy="37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6B38177A-5857-9C36-C6B3-D3536B1DD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1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34"/>
    </mc:Choice>
    <mc:Fallback xmlns="">
      <p:transition spd="slow" advTm="31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9874-0F2A-BCDD-B5FC-720D3F7F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AA1029-AC9C-111A-77D4-6C84850D6D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extLst>
              <a:ext uri="{FF2B5EF4-FFF2-40B4-BE49-F238E27FC236}">
                <a16:creationId xmlns:a16="http://schemas.microsoft.com/office/drawing/2014/main" id="{2C4867DB-0F10-5D57-E988-36817F13B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9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06"/>
    </mc:Choice>
    <mc:Fallback>
      <p:transition spd="slow" advTm="70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0603-0253-C0D1-8C1C-FF9C9771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Collected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5703CA7-2591-F01C-2E73-DBAFB2820A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Audio 15">
            <a:extLst>
              <a:ext uri="{FF2B5EF4-FFF2-40B4-BE49-F238E27FC236}">
                <a16:creationId xmlns:a16="http://schemas.microsoft.com/office/drawing/2014/main" id="{A0BF7000-716C-7105-4E24-C6F47D419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5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94"/>
    </mc:Choice>
    <mc:Fallback xmlns="">
      <p:transition spd="slow" advTm="26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A444-7E79-0F3A-9642-021DE394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76457-AD72-426B-44A8-B92A6C867B53}"/>
              </a:ext>
            </a:extLst>
          </p:cNvPr>
          <p:cNvSpPr txBox="1"/>
          <p:nvPr/>
        </p:nvSpPr>
        <p:spPr>
          <a:xfrm>
            <a:off x="612648" y="2584058"/>
            <a:ext cx="4621553" cy="315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Collection and Ingestion (Source system)</a:t>
            </a:r>
            <a:endParaRPr lang="en-US"/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Storage (databases and warehouses)</a:t>
            </a:r>
            <a:endParaRPr lang="en-US"/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Processing and Cleaning </a:t>
            </a:r>
            <a:endParaRPr lang="en-US"/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Warehousing and Analysis</a:t>
            </a:r>
            <a:endParaRPr lang="en-US"/>
          </a:p>
        </p:txBody>
      </p:sp>
      <p:pic>
        <p:nvPicPr>
          <p:cNvPr id="5" name="Content Placeholder 4" descr="A screenshot of a medical service&#10;&#10;AI-generated content may be incorrect.">
            <a:extLst>
              <a:ext uri="{FF2B5EF4-FFF2-40B4-BE49-F238E27FC236}">
                <a16:creationId xmlns:a16="http://schemas.microsoft.com/office/drawing/2014/main" id="{EF0AFF4C-12E3-F984-21C3-AC5DFBB97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91261" y="1860097"/>
            <a:ext cx="5837780" cy="3137805"/>
          </a:xfrm>
          <a:prstGeom prst="rect">
            <a:avLst/>
          </a:prstGeom>
        </p:spPr>
      </p:pic>
      <p:pic>
        <p:nvPicPr>
          <p:cNvPr id="45" name="Audio 44">
            <a:extLst>
              <a:ext uri="{FF2B5EF4-FFF2-40B4-BE49-F238E27FC236}">
                <a16:creationId xmlns:a16="http://schemas.microsoft.com/office/drawing/2014/main" id="{5D5AD44C-7249-3A20-843B-913F80B4D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52"/>
    </mc:Choice>
    <mc:Fallback xmlns="">
      <p:transition spd="slow" advTm="98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76B5-CF93-92DF-7735-89CF677D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Used 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664813E-B370-2B21-4670-C6CE0D54AA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Audio 8">
            <a:extLst>
              <a:ext uri="{FF2B5EF4-FFF2-40B4-BE49-F238E27FC236}">
                <a16:creationId xmlns:a16="http://schemas.microsoft.com/office/drawing/2014/main" id="{C7D94495-3ABB-F015-694B-308B2C956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7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24"/>
    </mc:Choice>
    <mc:Fallback>
      <p:transition spd="slow" advTm="52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2688-E4E1-C32F-2952-217299805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C584-2559-6F7B-CAEE-6759E0EF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Used 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D693A95-B0F4-BD38-E690-B74C45C35F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Audio 13">
            <a:extLst>
              <a:ext uri="{FF2B5EF4-FFF2-40B4-BE49-F238E27FC236}">
                <a16:creationId xmlns:a16="http://schemas.microsoft.com/office/drawing/2014/main" id="{B1BADF32-0976-F679-4EEE-34EE241391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0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24"/>
    </mc:Choice>
    <mc:Fallback>
      <p:transition spd="slow" advTm="159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4E97-8D0B-0AB9-85F8-F60377EE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impacts Readmissions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BAF132-8D81-CDD3-0027-FF927B346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56" y="1727200"/>
            <a:ext cx="58166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udio 18">
            <a:extLst>
              <a:ext uri="{FF2B5EF4-FFF2-40B4-BE49-F238E27FC236}">
                <a16:creationId xmlns:a16="http://schemas.microsoft.com/office/drawing/2014/main" id="{BECD618C-C6D4-4AB1-E62E-8FE9DF33F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6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09"/>
    </mc:Choice>
    <mc:Fallback xmlns="">
      <p:transition spd="slow" advTm="74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0" name="Straight Connector 308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B947-D135-D4C2-86D4-E5DEE71E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684" y="1576655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dirty="0"/>
              <a:t>Ownership impacts Readmissions - Boxplot</a:t>
            </a:r>
          </a:p>
        </p:txBody>
      </p:sp>
      <p:cxnSp>
        <p:nvCxnSpPr>
          <p:cNvPr id="3092" name="Straight Connector 309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C6176E-F832-9254-EE0D-79921665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1136" y="120784"/>
            <a:ext cx="6219444" cy="661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4D915946-77F4-C093-CBE2-88FD29F2C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84"/>
    </mc:Choice>
    <mc:Fallback xmlns="">
      <p:transition spd="slow" advTm="70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1932</Words>
  <Application>Microsoft Macintosh PowerPoint</Application>
  <PresentationFormat>Widescreen</PresentationFormat>
  <Paragraphs>234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Calisto MT</vt:lpstr>
      <vt:lpstr>Courier New</vt:lpstr>
      <vt:lpstr>Roboto</vt:lpstr>
      <vt:lpstr>Univers Condensed</vt:lpstr>
      <vt:lpstr>ChronicleVTI</vt:lpstr>
      <vt:lpstr>Emma Pan – Individual Project 2</vt:lpstr>
      <vt:lpstr>CMS (Centers for Medicare &amp; Medicaid Services)</vt:lpstr>
      <vt:lpstr>Problem</vt:lpstr>
      <vt:lpstr>Data Collected</vt:lpstr>
      <vt:lpstr>Data Overview</vt:lpstr>
      <vt:lpstr>DataSETs Used </vt:lpstr>
      <vt:lpstr>Datasets Used </vt:lpstr>
      <vt:lpstr>Ownership impacts Readmissions</vt:lpstr>
      <vt:lpstr>Ownership impacts Readmissions - Boxplot</vt:lpstr>
      <vt:lpstr>Hospital Quality Ranking System</vt:lpstr>
      <vt:lpstr>Combine Ownership and ranking</vt:lpstr>
      <vt:lpstr>Combine readmission with quality score</vt:lpstr>
      <vt:lpstr>Compare patient satisfaction by hospital ownership across specific questions (not just overall rating)</vt:lpstr>
      <vt:lpstr>Correlate nurse communication with overall hospital ratings</vt:lpstr>
      <vt:lpstr>Overall takeaways (Hospital)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 Pan (Student)</dc:creator>
  <cp:lastModifiedBy>Emma Pan (Student)</cp:lastModifiedBy>
  <cp:revision>12</cp:revision>
  <dcterms:created xsi:type="dcterms:W3CDTF">2025-04-17T17:36:29Z</dcterms:created>
  <dcterms:modified xsi:type="dcterms:W3CDTF">2025-04-18T19:17:56Z</dcterms:modified>
</cp:coreProperties>
</file>